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89" r:id="rId1"/>
    <p:sldMasterId id="2147483708" r:id="rId2"/>
    <p:sldMasterId id="2147483750" r:id="rId3"/>
    <p:sldMasterId id="2147483764" r:id="rId4"/>
    <p:sldMasterId id="2147483787" r:id="rId5"/>
  </p:sldMasterIdLst>
  <p:notesMasterIdLst>
    <p:notesMasterId r:id="rId43"/>
  </p:notesMasterIdLst>
  <p:handoutMasterIdLst>
    <p:handoutMasterId r:id="rId44"/>
  </p:handoutMasterIdLst>
  <p:sldIdLst>
    <p:sldId id="262" r:id="rId6"/>
    <p:sldId id="1062" r:id="rId7"/>
    <p:sldId id="1017" r:id="rId8"/>
    <p:sldId id="1064" r:id="rId9"/>
    <p:sldId id="1065" r:id="rId10"/>
    <p:sldId id="994" r:id="rId11"/>
    <p:sldId id="1003" r:id="rId12"/>
    <p:sldId id="1054" r:id="rId13"/>
    <p:sldId id="1067" r:id="rId14"/>
    <p:sldId id="1068" r:id="rId15"/>
    <p:sldId id="1069" r:id="rId16"/>
    <p:sldId id="1066" r:id="rId17"/>
    <p:sldId id="992" r:id="rId18"/>
    <p:sldId id="993" r:id="rId19"/>
    <p:sldId id="998" r:id="rId20"/>
    <p:sldId id="1071" r:id="rId21"/>
    <p:sldId id="1297" r:id="rId22"/>
    <p:sldId id="1294" r:id="rId23"/>
    <p:sldId id="1247" r:id="rId24"/>
    <p:sldId id="1264" r:id="rId25"/>
    <p:sldId id="1246" r:id="rId26"/>
    <p:sldId id="1339" r:id="rId27"/>
    <p:sldId id="1296" r:id="rId28"/>
    <p:sldId id="1293" r:id="rId29"/>
    <p:sldId id="1340" r:id="rId30"/>
    <p:sldId id="257" r:id="rId31"/>
    <p:sldId id="256" r:id="rId32"/>
    <p:sldId id="1321" r:id="rId33"/>
    <p:sldId id="258" r:id="rId34"/>
    <p:sldId id="1328" r:id="rId35"/>
    <p:sldId id="1334" r:id="rId36"/>
    <p:sldId id="260" r:id="rId37"/>
    <p:sldId id="1341" r:id="rId38"/>
    <p:sldId id="1342" r:id="rId39"/>
    <p:sldId id="259" r:id="rId40"/>
    <p:sldId id="1336" r:id="rId41"/>
    <p:sldId id="105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Orlowski" initials="AO" lastIdx="1" clrIdx="0">
    <p:extLst>
      <p:ext uri="{19B8F6BF-5375-455C-9EA6-DF929625EA0E}">
        <p15:presenceInfo xmlns:p15="http://schemas.microsoft.com/office/powerpoint/2012/main" userId="S::andi.orlowski@imperialcollegehealthpartners.com::80614c48-2343-4643-90b1-9852bcaac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B22E"/>
    <a:srgbClr val="F2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9"/>
    <p:restoredTop sz="91020" autoAdjust="0"/>
  </p:normalViewPr>
  <p:slideViewPr>
    <p:cSldViewPr snapToGrid="0" snapToObjects="1">
      <p:cViewPr varScale="1">
        <p:scale>
          <a:sx n="116" d="100"/>
          <a:sy n="116" d="100"/>
        </p:scale>
        <p:origin x="140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r>
              <a:rPr lang="en-GB" sz="3200" dirty="0">
                <a:solidFill>
                  <a:schemeClr val="bg1"/>
                </a:solidFill>
              </a:rPr>
              <a:t>Modifiable health determinants</a:t>
            </a:r>
          </a:p>
        </c:rich>
      </c:tx>
      <c:layout>
        <c:manualLayout>
          <c:xMode val="edge"/>
          <c:yMode val="edge"/>
          <c:x val="0.24045064416522774"/>
          <c:y val="4.4302235431497666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rgbClr val="F28F00"/>
              </a:solidFill>
              <a:ln w="19050">
                <a:solidFill>
                  <a:schemeClr val="lt1"/>
                </a:solidFill>
              </a:ln>
              <a:effectLst/>
            </c:spPr>
            <c:extLst>
              <c:ext xmlns:c16="http://schemas.microsoft.com/office/drawing/2014/chart" uri="{C3380CC4-5D6E-409C-BE32-E72D297353CC}">
                <c16:uniqueId val="{00000001-205F-9541-9647-9A9BBDD36996}"/>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205F-9541-9647-9A9BBDD36996}"/>
              </c:ext>
            </c:extLst>
          </c:dPt>
          <c:dPt>
            <c:idx val="2"/>
            <c:bubble3D val="0"/>
            <c:spPr>
              <a:solidFill>
                <a:srgbClr val="65B22E"/>
              </a:solidFill>
              <a:ln w="19050">
                <a:solidFill>
                  <a:schemeClr val="lt1"/>
                </a:solidFill>
              </a:ln>
              <a:effectLst/>
            </c:spPr>
            <c:extLst>
              <c:ext xmlns:c16="http://schemas.microsoft.com/office/drawing/2014/chart" uri="{C3380CC4-5D6E-409C-BE32-E72D297353CC}">
                <c16:uniqueId val="{00000005-205F-9541-9647-9A9BBDD3699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205F-9541-9647-9A9BBDD369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F-9541-9647-9A9BBDD369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5F-9541-9647-9A9BBDD3699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5F-9541-9647-9A9BBDD3699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5F-9541-9647-9A9BBDD3699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Sheet1!$D$8:$D$11</c:f>
              <c:strCache>
                <c:ptCount val="4"/>
                <c:pt idx="0">
                  <c:v>health behaviors</c:v>
                </c:pt>
                <c:pt idx="1">
                  <c:v>social and economic factors</c:v>
                </c:pt>
                <c:pt idx="2">
                  <c:v>physical environment</c:v>
                </c:pt>
                <c:pt idx="3">
                  <c:v>clinical care</c:v>
                </c:pt>
              </c:strCache>
            </c:strRef>
          </c:cat>
          <c:val>
            <c:numRef>
              <c:f>Sheet1!$E$8:$E$11</c:f>
              <c:numCache>
                <c:formatCode>0%</c:formatCode>
                <c:ptCount val="4"/>
                <c:pt idx="0">
                  <c:v>0.3</c:v>
                </c:pt>
                <c:pt idx="1">
                  <c:v>0.4</c:v>
                </c:pt>
                <c:pt idx="2">
                  <c:v>0.1</c:v>
                </c:pt>
                <c:pt idx="3">
                  <c:v>0.2</c:v>
                </c:pt>
              </c:numCache>
            </c:numRef>
          </c:val>
          <c:extLst>
            <c:ext xmlns:c16="http://schemas.microsoft.com/office/drawing/2014/chart" uri="{C3380CC4-5D6E-409C-BE32-E72D297353CC}">
              <c16:uniqueId val="{00000008-205F-9541-9647-9A9BBDD3699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505779627160094E-2"/>
          <c:y val="0.88610463981258536"/>
          <c:w val="0.96336651523619277"/>
          <c:h val="0.1014986659725385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C31C-4D83-A892-3CB65235598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31C-4D83-A892-3CB652355980}"/>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C31C-4D83-A892-3CB652355980}"/>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C31C-4D83-A892-3CB65235598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1C-4D83-A892-3CB65235598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1C-4D83-A892-3CB65235598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1C-4D83-A892-3CB65235598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1C-4D83-A892-3CB65235598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Sheet1!$D$8:$D$11</c:f>
              <c:strCache>
                <c:ptCount val="4"/>
                <c:pt idx="0">
                  <c:v>health behaviors</c:v>
                </c:pt>
                <c:pt idx="1">
                  <c:v>social and economic factors</c:v>
                </c:pt>
                <c:pt idx="2">
                  <c:v>physical environment</c:v>
                </c:pt>
                <c:pt idx="3">
                  <c:v>clinical care</c:v>
                </c:pt>
              </c:strCache>
            </c:strRef>
          </c:cat>
          <c:val>
            <c:numRef>
              <c:f>Sheet1!$E$8:$E$11</c:f>
              <c:numCache>
                <c:formatCode>0%</c:formatCode>
                <c:ptCount val="4"/>
                <c:pt idx="0">
                  <c:v>0.3</c:v>
                </c:pt>
                <c:pt idx="1">
                  <c:v>0.4</c:v>
                </c:pt>
                <c:pt idx="2">
                  <c:v>0.1</c:v>
                </c:pt>
                <c:pt idx="3">
                  <c:v>0.2</c:v>
                </c:pt>
              </c:numCache>
            </c:numRef>
          </c:val>
          <c:extLst>
            <c:ext xmlns:c16="http://schemas.microsoft.com/office/drawing/2014/chart" uri="{C3380CC4-5D6E-409C-BE32-E72D297353CC}">
              <c16:uniqueId val="{00000008-C31C-4D83-A892-3CB65235598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505779627160094E-2"/>
          <c:y val="0.65722545493147932"/>
          <c:w val="0.96336651523619277"/>
          <c:h val="0.3303778936999612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C31C-4D83-A892-3CB65235598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31C-4D83-A892-3CB652355980}"/>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C31C-4D83-A892-3CB652355980}"/>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C31C-4D83-A892-3CB65235598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1C-4D83-A892-3CB65235598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1C-4D83-A892-3CB65235598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1C-4D83-A892-3CB65235598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1C-4D83-A892-3CB65235598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Sheet1!$D$8:$D$11</c:f>
              <c:strCache>
                <c:ptCount val="4"/>
                <c:pt idx="0">
                  <c:v>health behaviors</c:v>
                </c:pt>
                <c:pt idx="1">
                  <c:v>social and economic factors</c:v>
                </c:pt>
                <c:pt idx="2">
                  <c:v>physical environment</c:v>
                </c:pt>
                <c:pt idx="3">
                  <c:v>clinical care</c:v>
                </c:pt>
              </c:strCache>
            </c:strRef>
          </c:cat>
          <c:val>
            <c:numRef>
              <c:f>Sheet1!$E$8:$E$11</c:f>
              <c:numCache>
                <c:formatCode>0%</c:formatCode>
                <c:ptCount val="4"/>
                <c:pt idx="0">
                  <c:v>0.3</c:v>
                </c:pt>
                <c:pt idx="1">
                  <c:v>0.4</c:v>
                </c:pt>
                <c:pt idx="2">
                  <c:v>0.1</c:v>
                </c:pt>
                <c:pt idx="3">
                  <c:v>0.2</c:v>
                </c:pt>
              </c:numCache>
            </c:numRef>
          </c:val>
          <c:extLst>
            <c:ext xmlns:c16="http://schemas.microsoft.com/office/drawing/2014/chart" uri="{C3380CC4-5D6E-409C-BE32-E72D297353CC}">
              <c16:uniqueId val="{00000008-C31C-4D83-A892-3CB65235598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505779627160094E-2"/>
          <c:y val="0.65722545493147932"/>
          <c:w val="0.96336651523619277"/>
          <c:h val="0.3303778936999612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C31C-4D83-A892-3CB65235598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31C-4D83-A892-3CB652355980}"/>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C31C-4D83-A892-3CB652355980}"/>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C31C-4D83-A892-3CB65235598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1C-4D83-A892-3CB65235598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1C-4D83-A892-3CB65235598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1C-4D83-A892-3CB65235598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1C-4D83-A892-3CB65235598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Sheet1!$D$8:$D$11</c:f>
              <c:strCache>
                <c:ptCount val="4"/>
                <c:pt idx="0">
                  <c:v>health behaviors</c:v>
                </c:pt>
                <c:pt idx="1">
                  <c:v>social and economic factors</c:v>
                </c:pt>
                <c:pt idx="2">
                  <c:v>physical environment</c:v>
                </c:pt>
                <c:pt idx="3">
                  <c:v>clinical care</c:v>
                </c:pt>
              </c:strCache>
            </c:strRef>
          </c:cat>
          <c:val>
            <c:numRef>
              <c:f>Sheet1!$E$8:$E$11</c:f>
              <c:numCache>
                <c:formatCode>0%</c:formatCode>
                <c:ptCount val="4"/>
                <c:pt idx="0">
                  <c:v>0.3</c:v>
                </c:pt>
                <c:pt idx="1">
                  <c:v>0.4</c:v>
                </c:pt>
                <c:pt idx="2">
                  <c:v>0.1</c:v>
                </c:pt>
                <c:pt idx="3">
                  <c:v>0.2</c:v>
                </c:pt>
              </c:numCache>
            </c:numRef>
          </c:val>
          <c:extLst>
            <c:ext xmlns:c16="http://schemas.microsoft.com/office/drawing/2014/chart" uri="{C3380CC4-5D6E-409C-BE32-E72D297353CC}">
              <c16:uniqueId val="{00000008-C31C-4D83-A892-3CB65235598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505779627160094E-2"/>
          <c:y val="0.65722545493147932"/>
          <c:w val="0.96336651523619277"/>
          <c:h val="0.3303778936999612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GB"/>
              <a:t>Modifiable health determinants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EA-4147-A90E-453B46C0F5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EA-4147-A90E-453B46C0F5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8EA-4147-A90E-453B46C0F5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EA-4147-A90E-453B46C0F505}"/>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Sheet1!$B$3:$B$6</c:f>
              <c:strCache>
                <c:ptCount val="4"/>
                <c:pt idx="0">
                  <c:v>health behaviours</c:v>
                </c:pt>
                <c:pt idx="1">
                  <c:v>social and economic factors</c:v>
                </c:pt>
                <c:pt idx="2">
                  <c:v>physical environment</c:v>
                </c:pt>
                <c:pt idx="3">
                  <c:v>clinical care</c:v>
                </c:pt>
              </c:strCache>
            </c:strRef>
          </c:cat>
          <c:val>
            <c:numRef>
              <c:f>Sheet1!$C$3:$C$6</c:f>
              <c:numCache>
                <c:formatCode>0%</c:formatCode>
                <c:ptCount val="4"/>
                <c:pt idx="0">
                  <c:v>0.3</c:v>
                </c:pt>
                <c:pt idx="1">
                  <c:v>0.4</c:v>
                </c:pt>
                <c:pt idx="2">
                  <c:v>0.1</c:v>
                </c:pt>
                <c:pt idx="3">
                  <c:v>0.2</c:v>
                </c:pt>
              </c:numCache>
            </c:numRef>
          </c:val>
          <c:extLst>
            <c:ext xmlns:c16="http://schemas.microsoft.com/office/drawing/2014/chart" uri="{C3380CC4-5D6E-409C-BE32-E72D297353CC}">
              <c16:uniqueId val="{00000008-68EA-4147-A90E-453B46C0F50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90A4B-773B-45BE-BE25-8054D6B85EA2}" type="doc">
      <dgm:prSet loTypeId="urn:microsoft.com/office/officeart/2005/8/layout/chevron1" loCatId="process" qsTypeId="urn:microsoft.com/office/officeart/2005/8/quickstyle/simple4" qsCatId="simple" csTypeId="urn:microsoft.com/office/officeart/2005/8/colors/colorful2" csCatId="colorful" phldr="1"/>
      <dgm:spPr/>
    </dgm:pt>
    <dgm:pt modelId="{35443AF8-E166-4B49-8C20-AB46D3454490}">
      <dgm:prSet phldrT="[Text]" custT="1"/>
      <dgm:spPr/>
      <dgm:t>
        <a:bodyPr/>
        <a:lstStyle/>
        <a:p>
          <a:r>
            <a:rPr lang="en-GB" sz="1200"/>
            <a:t>Pathway mapping</a:t>
          </a:r>
        </a:p>
      </dgm:t>
    </dgm:pt>
    <dgm:pt modelId="{8C47D820-C42F-4FFF-BB75-0CA807E2350A}" type="parTrans" cxnId="{CC8D05C2-3C02-4123-A509-773AF3843968}">
      <dgm:prSet/>
      <dgm:spPr/>
      <dgm:t>
        <a:bodyPr/>
        <a:lstStyle/>
        <a:p>
          <a:endParaRPr lang="en-GB" sz="1200"/>
        </a:p>
      </dgm:t>
    </dgm:pt>
    <dgm:pt modelId="{C20C04ED-003C-46E1-856C-504B306BDA78}" type="sibTrans" cxnId="{CC8D05C2-3C02-4123-A509-773AF3843968}">
      <dgm:prSet/>
      <dgm:spPr/>
      <dgm:t>
        <a:bodyPr/>
        <a:lstStyle/>
        <a:p>
          <a:endParaRPr lang="en-GB" sz="1200"/>
        </a:p>
      </dgm:t>
    </dgm:pt>
    <dgm:pt modelId="{29DFECF5-13F6-40FF-B2D6-D100D177C7FE}">
      <dgm:prSet phldrT="[Text]" custT="1"/>
      <dgm:spPr/>
      <dgm:t>
        <a:bodyPr/>
        <a:lstStyle/>
        <a:p>
          <a:r>
            <a:rPr lang="en-GB" sz="1200"/>
            <a:t>Valuing interventions</a:t>
          </a:r>
        </a:p>
      </dgm:t>
    </dgm:pt>
    <dgm:pt modelId="{1F334D02-86A0-4ADF-B24A-74A4B4B4D2D8}" type="parTrans" cxnId="{3AFD9A16-7AFA-4A30-9B34-80B3538171E1}">
      <dgm:prSet/>
      <dgm:spPr/>
      <dgm:t>
        <a:bodyPr/>
        <a:lstStyle/>
        <a:p>
          <a:endParaRPr lang="en-GB" sz="1200"/>
        </a:p>
      </dgm:t>
    </dgm:pt>
    <dgm:pt modelId="{C1EA3CE5-C498-412D-98B8-1069F3CDF12B}" type="sibTrans" cxnId="{3AFD9A16-7AFA-4A30-9B34-80B3538171E1}">
      <dgm:prSet/>
      <dgm:spPr/>
      <dgm:t>
        <a:bodyPr/>
        <a:lstStyle/>
        <a:p>
          <a:endParaRPr lang="en-GB" sz="1200"/>
        </a:p>
      </dgm:t>
    </dgm:pt>
    <dgm:pt modelId="{AF3B88ED-A287-4A01-A4F2-21EEE5AD24B5}">
      <dgm:prSet phldrT="[Text]" custT="1"/>
      <dgm:spPr/>
      <dgm:t>
        <a:bodyPr/>
        <a:lstStyle/>
        <a:p>
          <a:r>
            <a:rPr lang="en-GB" sz="1200"/>
            <a:t>Efficiency Frontier</a:t>
          </a:r>
        </a:p>
      </dgm:t>
    </dgm:pt>
    <dgm:pt modelId="{CFD92C83-AFEA-4A79-B574-666EE2EE4836}" type="parTrans" cxnId="{3B860238-DEA0-4471-9626-88DED8FD07F3}">
      <dgm:prSet/>
      <dgm:spPr/>
      <dgm:t>
        <a:bodyPr/>
        <a:lstStyle/>
        <a:p>
          <a:endParaRPr lang="en-GB" sz="1200"/>
        </a:p>
      </dgm:t>
    </dgm:pt>
    <dgm:pt modelId="{58AE9856-7A2F-4549-8FE4-5588DA4402BF}" type="sibTrans" cxnId="{3B860238-DEA0-4471-9626-88DED8FD07F3}">
      <dgm:prSet/>
      <dgm:spPr/>
      <dgm:t>
        <a:bodyPr/>
        <a:lstStyle/>
        <a:p>
          <a:endParaRPr lang="en-GB" sz="1200"/>
        </a:p>
      </dgm:t>
    </dgm:pt>
    <dgm:pt modelId="{9BD0408D-F4F3-4CD4-9D8D-F2D8FF21C020}">
      <dgm:prSet phldrT="[Text]" custT="1"/>
      <dgm:spPr/>
      <dgm:t>
        <a:bodyPr/>
        <a:lstStyle/>
        <a:p>
          <a:r>
            <a:rPr lang="en-GB" sz="1200"/>
            <a:t>Setting priorities</a:t>
          </a:r>
        </a:p>
      </dgm:t>
    </dgm:pt>
    <dgm:pt modelId="{3D110D6D-81E3-47D5-A37B-0A9FB91FF387}" type="parTrans" cxnId="{BAAA6327-F638-43F6-A542-E48A90FF1EC2}">
      <dgm:prSet/>
      <dgm:spPr/>
      <dgm:t>
        <a:bodyPr/>
        <a:lstStyle/>
        <a:p>
          <a:endParaRPr lang="en-GB" sz="1200"/>
        </a:p>
      </dgm:t>
    </dgm:pt>
    <dgm:pt modelId="{16F8A008-4010-405A-8E27-D9D4ABB56C89}" type="sibTrans" cxnId="{BAAA6327-F638-43F6-A542-E48A90FF1EC2}">
      <dgm:prSet/>
      <dgm:spPr/>
      <dgm:t>
        <a:bodyPr/>
        <a:lstStyle/>
        <a:p>
          <a:endParaRPr lang="en-GB" sz="1200"/>
        </a:p>
      </dgm:t>
    </dgm:pt>
    <dgm:pt modelId="{6CA26D3B-920D-464C-ADA3-906245D53E01}">
      <dgm:prSet phldrT="[Text]" custT="1"/>
      <dgm:spPr/>
      <dgm:t>
        <a:bodyPr/>
        <a:lstStyle/>
        <a:p>
          <a:r>
            <a:rPr lang="en-GB" sz="1200"/>
            <a:t>Modelling initiatives</a:t>
          </a:r>
        </a:p>
      </dgm:t>
    </dgm:pt>
    <dgm:pt modelId="{A648957C-D819-47E8-8F4B-03E0A349AB8F}" type="parTrans" cxnId="{19D55044-2EE7-4A6F-BB50-16D1DB8DBDD9}">
      <dgm:prSet/>
      <dgm:spPr/>
      <dgm:t>
        <a:bodyPr/>
        <a:lstStyle/>
        <a:p>
          <a:endParaRPr lang="en-GB" sz="1200"/>
        </a:p>
      </dgm:t>
    </dgm:pt>
    <dgm:pt modelId="{B5B92FF8-9DAB-41A8-9657-7969A3557123}" type="sibTrans" cxnId="{19D55044-2EE7-4A6F-BB50-16D1DB8DBDD9}">
      <dgm:prSet/>
      <dgm:spPr/>
      <dgm:t>
        <a:bodyPr/>
        <a:lstStyle/>
        <a:p>
          <a:endParaRPr lang="en-GB" sz="1200"/>
        </a:p>
      </dgm:t>
    </dgm:pt>
    <dgm:pt modelId="{365525A4-5A89-40D5-8F44-EB734260B594}" type="pres">
      <dgm:prSet presAssocID="{76190A4B-773B-45BE-BE25-8054D6B85EA2}" presName="Name0" presStyleCnt="0">
        <dgm:presLayoutVars>
          <dgm:dir/>
          <dgm:animLvl val="lvl"/>
          <dgm:resizeHandles val="exact"/>
        </dgm:presLayoutVars>
      </dgm:prSet>
      <dgm:spPr/>
    </dgm:pt>
    <dgm:pt modelId="{8704B93B-074E-442E-B067-BED23EE2D5FA}" type="pres">
      <dgm:prSet presAssocID="{35443AF8-E166-4B49-8C20-AB46D3454490}" presName="parTxOnly" presStyleLbl="node1" presStyleIdx="0" presStyleCnt="5" custScaleY="40241">
        <dgm:presLayoutVars>
          <dgm:chMax val="0"/>
          <dgm:chPref val="0"/>
          <dgm:bulletEnabled val="1"/>
        </dgm:presLayoutVars>
      </dgm:prSet>
      <dgm:spPr/>
    </dgm:pt>
    <dgm:pt modelId="{7513E1B8-CB36-4A56-A729-DD4069F82356}" type="pres">
      <dgm:prSet presAssocID="{C20C04ED-003C-46E1-856C-504B306BDA78}" presName="parTxOnlySpace" presStyleCnt="0"/>
      <dgm:spPr/>
    </dgm:pt>
    <dgm:pt modelId="{0A49D398-35CE-4D92-B1BD-E5C613FCD31F}" type="pres">
      <dgm:prSet presAssocID="{29DFECF5-13F6-40FF-B2D6-D100D177C7FE}" presName="parTxOnly" presStyleLbl="node1" presStyleIdx="1" presStyleCnt="5" custScaleY="40241">
        <dgm:presLayoutVars>
          <dgm:chMax val="0"/>
          <dgm:chPref val="0"/>
          <dgm:bulletEnabled val="1"/>
        </dgm:presLayoutVars>
      </dgm:prSet>
      <dgm:spPr/>
    </dgm:pt>
    <dgm:pt modelId="{F2298421-028E-4314-8FF4-C064CD17ADCE}" type="pres">
      <dgm:prSet presAssocID="{C1EA3CE5-C498-412D-98B8-1069F3CDF12B}" presName="parTxOnlySpace" presStyleCnt="0"/>
      <dgm:spPr/>
    </dgm:pt>
    <dgm:pt modelId="{D424DA13-10D2-45DB-98DE-B6D42479F35A}" type="pres">
      <dgm:prSet presAssocID="{AF3B88ED-A287-4A01-A4F2-21EEE5AD24B5}" presName="parTxOnly" presStyleLbl="node1" presStyleIdx="2" presStyleCnt="5" custScaleY="40241">
        <dgm:presLayoutVars>
          <dgm:chMax val="0"/>
          <dgm:chPref val="0"/>
          <dgm:bulletEnabled val="1"/>
        </dgm:presLayoutVars>
      </dgm:prSet>
      <dgm:spPr/>
    </dgm:pt>
    <dgm:pt modelId="{B464CA1D-9945-486D-BF2C-FFE1D575EFDC}" type="pres">
      <dgm:prSet presAssocID="{58AE9856-7A2F-4549-8FE4-5588DA4402BF}" presName="parTxOnlySpace" presStyleCnt="0"/>
      <dgm:spPr/>
    </dgm:pt>
    <dgm:pt modelId="{9E204DF3-C3DF-4087-843A-AAE8A08A48EF}" type="pres">
      <dgm:prSet presAssocID="{9BD0408D-F4F3-4CD4-9D8D-F2D8FF21C020}" presName="parTxOnly" presStyleLbl="node1" presStyleIdx="3" presStyleCnt="5" custScaleY="40241">
        <dgm:presLayoutVars>
          <dgm:chMax val="0"/>
          <dgm:chPref val="0"/>
          <dgm:bulletEnabled val="1"/>
        </dgm:presLayoutVars>
      </dgm:prSet>
      <dgm:spPr/>
    </dgm:pt>
    <dgm:pt modelId="{F04BF01C-B73C-458A-9C11-ADC4C03F8325}" type="pres">
      <dgm:prSet presAssocID="{16F8A008-4010-405A-8E27-D9D4ABB56C89}" presName="parTxOnlySpace" presStyleCnt="0"/>
      <dgm:spPr/>
    </dgm:pt>
    <dgm:pt modelId="{030D2512-26AF-4B13-A453-FA5104022EDA}" type="pres">
      <dgm:prSet presAssocID="{6CA26D3B-920D-464C-ADA3-906245D53E01}" presName="parTxOnly" presStyleLbl="node1" presStyleIdx="4" presStyleCnt="5" custScaleY="40241" custLinFactNeighborX="-15435" custLinFactNeighborY="442">
        <dgm:presLayoutVars>
          <dgm:chMax val="0"/>
          <dgm:chPref val="0"/>
          <dgm:bulletEnabled val="1"/>
        </dgm:presLayoutVars>
      </dgm:prSet>
      <dgm:spPr/>
    </dgm:pt>
  </dgm:ptLst>
  <dgm:cxnLst>
    <dgm:cxn modelId="{073CB00D-A493-4729-9DE4-88E200199D6F}" type="presOf" srcId="{29DFECF5-13F6-40FF-B2D6-D100D177C7FE}" destId="{0A49D398-35CE-4D92-B1BD-E5C613FCD31F}" srcOrd="0" destOrd="0" presId="urn:microsoft.com/office/officeart/2005/8/layout/chevron1"/>
    <dgm:cxn modelId="{3AFD9A16-7AFA-4A30-9B34-80B3538171E1}" srcId="{76190A4B-773B-45BE-BE25-8054D6B85EA2}" destId="{29DFECF5-13F6-40FF-B2D6-D100D177C7FE}" srcOrd="1" destOrd="0" parTransId="{1F334D02-86A0-4ADF-B24A-74A4B4B4D2D8}" sibTransId="{C1EA3CE5-C498-412D-98B8-1069F3CDF12B}"/>
    <dgm:cxn modelId="{D7F12426-5FDA-49E2-B521-F28D2AE5BD4C}" type="presOf" srcId="{AF3B88ED-A287-4A01-A4F2-21EEE5AD24B5}" destId="{D424DA13-10D2-45DB-98DE-B6D42479F35A}" srcOrd="0" destOrd="0" presId="urn:microsoft.com/office/officeart/2005/8/layout/chevron1"/>
    <dgm:cxn modelId="{BAAA6327-F638-43F6-A542-E48A90FF1EC2}" srcId="{76190A4B-773B-45BE-BE25-8054D6B85EA2}" destId="{9BD0408D-F4F3-4CD4-9D8D-F2D8FF21C020}" srcOrd="3" destOrd="0" parTransId="{3D110D6D-81E3-47D5-A37B-0A9FB91FF387}" sibTransId="{16F8A008-4010-405A-8E27-D9D4ABB56C89}"/>
    <dgm:cxn modelId="{3B860238-DEA0-4471-9626-88DED8FD07F3}" srcId="{76190A4B-773B-45BE-BE25-8054D6B85EA2}" destId="{AF3B88ED-A287-4A01-A4F2-21EEE5AD24B5}" srcOrd="2" destOrd="0" parTransId="{CFD92C83-AFEA-4A79-B574-666EE2EE4836}" sibTransId="{58AE9856-7A2F-4549-8FE4-5588DA4402BF}"/>
    <dgm:cxn modelId="{19D55044-2EE7-4A6F-BB50-16D1DB8DBDD9}" srcId="{76190A4B-773B-45BE-BE25-8054D6B85EA2}" destId="{6CA26D3B-920D-464C-ADA3-906245D53E01}" srcOrd="4" destOrd="0" parTransId="{A648957C-D819-47E8-8F4B-03E0A349AB8F}" sibTransId="{B5B92FF8-9DAB-41A8-9657-7969A3557123}"/>
    <dgm:cxn modelId="{D45B598A-7FD1-4A5F-9FF1-48960A009188}" type="presOf" srcId="{35443AF8-E166-4B49-8C20-AB46D3454490}" destId="{8704B93B-074E-442E-B067-BED23EE2D5FA}" srcOrd="0" destOrd="0" presId="urn:microsoft.com/office/officeart/2005/8/layout/chevron1"/>
    <dgm:cxn modelId="{6165CC98-FA79-4808-AA53-15409BA65F57}" type="presOf" srcId="{76190A4B-773B-45BE-BE25-8054D6B85EA2}" destId="{365525A4-5A89-40D5-8F44-EB734260B594}" srcOrd="0" destOrd="0" presId="urn:microsoft.com/office/officeart/2005/8/layout/chevron1"/>
    <dgm:cxn modelId="{CC8D05C2-3C02-4123-A509-773AF3843968}" srcId="{76190A4B-773B-45BE-BE25-8054D6B85EA2}" destId="{35443AF8-E166-4B49-8C20-AB46D3454490}" srcOrd="0" destOrd="0" parTransId="{8C47D820-C42F-4FFF-BB75-0CA807E2350A}" sibTransId="{C20C04ED-003C-46E1-856C-504B306BDA78}"/>
    <dgm:cxn modelId="{093F2FF5-4650-4780-AE4B-A121A4B4754C}" type="presOf" srcId="{6CA26D3B-920D-464C-ADA3-906245D53E01}" destId="{030D2512-26AF-4B13-A453-FA5104022EDA}" srcOrd="0" destOrd="0" presId="urn:microsoft.com/office/officeart/2005/8/layout/chevron1"/>
    <dgm:cxn modelId="{C8D2FBFC-E941-4D15-94DD-CEC303B6EEDF}" type="presOf" srcId="{9BD0408D-F4F3-4CD4-9D8D-F2D8FF21C020}" destId="{9E204DF3-C3DF-4087-843A-AAE8A08A48EF}" srcOrd="0" destOrd="0" presId="urn:microsoft.com/office/officeart/2005/8/layout/chevron1"/>
    <dgm:cxn modelId="{A7817DED-54C6-4627-B80C-D9E8EE581BCE}" type="presParOf" srcId="{365525A4-5A89-40D5-8F44-EB734260B594}" destId="{8704B93B-074E-442E-B067-BED23EE2D5FA}" srcOrd="0" destOrd="0" presId="urn:microsoft.com/office/officeart/2005/8/layout/chevron1"/>
    <dgm:cxn modelId="{13AC460D-DBF9-421C-9D4C-428C9BEFD39D}" type="presParOf" srcId="{365525A4-5A89-40D5-8F44-EB734260B594}" destId="{7513E1B8-CB36-4A56-A729-DD4069F82356}" srcOrd="1" destOrd="0" presId="urn:microsoft.com/office/officeart/2005/8/layout/chevron1"/>
    <dgm:cxn modelId="{1CA33101-6DBD-43BB-B52D-C97B95D4B2F0}" type="presParOf" srcId="{365525A4-5A89-40D5-8F44-EB734260B594}" destId="{0A49D398-35CE-4D92-B1BD-E5C613FCD31F}" srcOrd="2" destOrd="0" presId="urn:microsoft.com/office/officeart/2005/8/layout/chevron1"/>
    <dgm:cxn modelId="{F82CEB94-C9EA-4C44-B976-01EBC88313EC}" type="presParOf" srcId="{365525A4-5A89-40D5-8F44-EB734260B594}" destId="{F2298421-028E-4314-8FF4-C064CD17ADCE}" srcOrd="3" destOrd="0" presId="urn:microsoft.com/office/officeart/2005/8/layout/chevron1"/>
    <dgm:cxn modelId="{D00E3D9E-E7C9-4980-8F20-3D8C5E1C7205}" type="presParOf" srcId="{365525A4-5A89-40D5-8F44-EB734260B594}" destId="{D424DA13-10D2-45DB-98DE-B6D42479F35A}" srcOrd="4" destOrd="0" presId="urn:microsoft.com/office/officeart/2005/8/layout/chevron1"/>
    <dgm:cxn modelId="{D50019BA-D742-4CC4-A70B-85D9D7613046}" type="presParOf" srcId="{365525A4-5A89-40D5-8F44-EB734260B594}" destId="{B464CA1D-9945-486D-BF2C-FFE1D575EFDC}" srcOrd="5" destOrd="0" presId="urn:microsoft.com/office/officeart/2005/8/layout/chevron1"/>
    <dgm:cxn modelId="{F75A3AAD-0A81-4EC3-9C83-65C6E3A2CBFE}" type="presParOf" srcId="{365525A4-5A89-40D5-8F44-EB734260B594}" destId="{9E204DF3-C3DF-4087-843A-AAE8A08A48EF}" srcOrd="6" destOrd="0" presId="urn:microsoft.com/office/officeart/2005/8/layout/chevron1"/>
    <dgm:cxn modelId="{7ABF1FBF-2FDE-410C-B32B-B07A9B6E1829}" type="presParOf" srcId="{365525A4-5A89-40D5-8F44-EB734260B594}" destId="{F04BF01C-B73C-458A-9C11-ADC4C03F8325}" srcOrd="7" destOrd="0" presId="urn:microsoft.com/office/officeart/2005/8/layout/chevron1"/>
    <dgm:cxn modelId="{C2E648D2-A2EF-41BC-A1C6-FB0A17DE3662}" type="presParOf" srcId="{365525A4-5A89-40D5-8F44-EB734260B594}" destId="{030D2512-26AF-4B13-A453-FA5104022ED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4B93B-074E-442E-B067-BED23EE2D5FA}">
      <dsp:nvSpPr>
        <dsp:cNvPr id="0" name=""/>
        <dsp:cNvSpPr/>
      </dsp:nvSpPr>
      <dsp:spPr>
        <a:xfrm>
          <a:off x="2782" y="547732"/>
          <a:ext cx="2476621" cy="398646"/>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Pathway mapping</a:t>
          </a:r>
        </a:p>
      </dsp:txBody>
      <dsp:txXfrm>
        <a:off x="202105" y="547732"/>
        <a:ext cx="2077975" cy="398646"/>
      </dsp:txXfrm>
    </dsp:sp>
    <dsp:sp modelId="{0A49D398-35CE-4D92-B1BD-E5C613FCD31F}">
      <dsp:nvSpPr>
        <dsp:cNvPr id="0" name=""/>
        <dsp:cNvSpPr/>
      </dsp:nvSpPr>
      <dsp:spPr>
        <a:xfrm>
          <a:off x="2231742" y="547732"/>
          <a:ext cx="2476621" cy="398646"/>
        </a:xfrm>
        <a:prstGeom prst="chevron">
          <a:avLst/>
        </a:prstGeom>
        <a:gradFill rotWithShape="0">
          <a:gsLst>
            <a:gs pos="0">
              <a:schemeClr val="accent2">
                <a:hueOff val="1757"/>
                <a:satOff val="-10714"/>
                <a:lumOff val="6373"/>
                <a:alphaOff val="0"/>
                <a:satMod val="103000"/>
                <a:lumMod val="102000"/>
                <a:tint val="94000"/>
              </a:schemeClr>
            </a:gs>
            <a:gs pos="50000">
              <a:schemeClr val="accent2">
                <a:hueOff val="1757"/>
                <a:satOff val="-10714"/>
                <a:lumOff val="6373"/>
                <a:alphaOff val="0"/>
                <a:satMod val="110000"/>
                <a:lumMod val="100000"/>
                <a:shade val="100000"/>
              </a:schemeClr>
            </a:gs>
            <a:gs pos="100000">
              <a:schemeClr val="accent2">
                <a:hueOff val="1757"/>
                <a:satOff val="-10714"/>
                <a:lumOff val="6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Valuing interventions</a:t>
          </a:r>
        </a:p>
      </dsp:txBody>
      <dsp:txXfrm>
        <a:off x="2431065" y="547732"/>
        <a:ext cx="2077975" cy="398646"/>
      </dsp:txXfrm>
    </dsp:sp>
    <dsp:sp modelId="{D424DA13-10D2-45DB-98DE-B6D42479F35A}">
      <dsp:nvSpPr>
        <dsp:cNvPr id="0" name=""/>
        <dsp:cNvSpPr/>
      </dsp:nvSpPr>
      <dsp:spPr>
        <a:xfrm>
          <a:off x="4460701" y="547732"/>
          <a:ext cx="2476621" cy="398646"/>
        </a:xfrm>
        <a:prstGeom prst="chevron">
          <a:avLst/>
        </a:prstGeom>
        <a:gradFill rotWithShape="0">
          <a:gsLst>
            <a:gs pos="0">
              <a:schemeClr val="accent2">
                <a:hueOff val="3513"/>
                <a:satOff val="-21428"/>
                <a:lumOff val="12745"/>
                <a:alphaOff val="0"/>
                <a:satMod val="103000"/>
                <a:lumMod val="102000"/>
                <a:tint val="94000"/>
              </a:schemeClr>
            </a:gs>
            <a:gs pos="50000">
              <a:schemeClr val="accent2">
                <a:hueOff val="3513"/>
                <a:satOff val="-21428"/>
                <a:lumOff val="12745"/>
                <a:alphaOff val="0"/>
                <a:satMod val="110000"/>
                <a:lumMod val="100000"/>
                <a:shade val="100000"/>
              </a:schemeClr>
            </a:gs>
            <a:gs pos="100000">
              <a:schemeClr val="accent2">
                <a:hueOff val="3513"/>
                <a:satOff val="-21428"/>
                <a:lumOff val="1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Efficiency Frontier</a:t>
          </a:r>
        </a:p>
      </dsp:txBody>
      <dsp:txXfrm>
        <a:off x="4660024" y="547732"/>
        <a:ext cx="2077975" cy="398646"/>
      </dsp:txXfrm>
    </dsp:sp>
    <dsp:sp modelId="{9E204DF3-C3DF-4087-843A-AAE8A08A48EF}">
      <dsp:nvSpPr>
        <dsp:cNvPr id="0" name=""/>
        <dsp:cNvSpPr/>
      </dsp:nvSpPr>
      <dsp:spPr>
        <a:xfrm>
          <a:off x="6689661" y="547732"/>
          <a:ext cx="2476621" cy="398646"/>
        </a:xfrm>
        <a:prstGeom prst="chevron">
          <a:avLst/>
        </a:prstGeom>
        <a:gradFill rotWithShape="0">
          <a:gsLst>
            <a:gs pos="0">
              <a:schemeClr val="accent2">
                <a:hueOff val="5270"/>
                <a:satOff val="-32143"/>
                <a:lumOff val="19118"/>
                <a:alphaOff val="0"/>
                <a:satMod val="103000"/>
                <a:lumMod val="102000"/>
                <a:tint val="94000"/>
              </a:schemeClr>
            </a:gs>
            <a:gs pos="50000">
              <a:schemeClr val="accent2">
                <a:hueOff val="5270"/>
                <a:satOff val="-32143"/>
                <a:lumOff val="19118"/>
                <a:alphaOff val="0"/>
                <a:satMod val="110000"/>
                <a:lumMod val="100000"/>
                <a:shade val="100000"/>
              </a:schemeClr>
            </a:gs>
            <a:gs pos="100000">
              <a:schemeClr val="accent2">
                <a:hueOff val="5270"/>
                <a:satOff val="-32143"/>
                <a:lumOff val="191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Setting priorities</a:t>
          </a:r>
        </a:p>
      </dsp:txBody>
      <dsp:txXfrm>
        <a:off x="6888984" y="547732"/>
        <a:ext cx="2077975" cy="398646"/>
      </dsp:txXfrm>
    </dsp:sp>
    <dsp:sp modelId="{030D2512-26AF-4B13-A453-FA5104022EDA}">
      <dsp:nvSpPr>
        <dsp:cNvPr id="0" name=""/>
        <dsp:cNvSpPr/>
      </dsp:nvSpPr>
      <dsp:spPr>
        <a:xfrm>
          <a:off x="8880393" y="552110"/>
          <a:ext cx="2476621" cy="398646"/>
        </a:xfrm>
        <a:prstGeom prst="chevron">
          <a:avLst/>
        </a:prstGeom>
        <a:gradFill rotWithShape="0">
          <a:gsLst>
            <a:gs pos="0">
              <a:schemeClr val="accent2">
                <a:hueOff val="7027"/>
                <a:satOff val="-42857"/>
                <a:lumOff val="25491"/>
                <a:alphaOff val="0"/>
                <a:satMod val="103000"/>
                <a:lumMod val="102000"/>
                <a:tint val="94000"/>
              </a:schemeClr>
            </a:gs>
            <a:gs pos="50000">
              <a:schemeClr val="accent2">
                <a:hueOff val="7027"/>
                <a:satOff val="-42857"/>
                <a:lumOff val="25491"/>
                <a:alphaOff val="0"/>
                <a:satMod val="110000"/>
                <a:lumMod val="100000"/>
                <a:shade val="100000"/>
              </a:schemeClr>
            </a:gs>
            <a:gs pos="100000">
              <a:schemeClr val="accent2">
                <a:hueOff val="7027"/>
                <a:satOff val="-42857"/>
                <a:lumOff val="254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a:t>Modelling initiatives</a:t>
          </a:r>
        </a:p>
      </dsp:txBody>
      <dsp:txXfrm>
        <a:off x="9079716" y="552110"/>
        <a:ext cx="2077975" cy="3986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B6D4F5-E884-3B18-0634-63C948B34C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6027D9-11F3-D420-6FF7-88A0EE1CE6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17DD0-AE3F-8E49-BC0D-E5E0CCB0E12E}" type="datetimeFigureOut">
              <a:rPr lang="en-US" smtClean="0"/>
              <a:t>6/27/23</a:t>
            </a:fld>
            <a:endParaRPr lang="en-US"/>
          </a:p>
        </p:txBody>
      </p:sp>
      <p:sp>
        <p:nvSpPr>
          <p:cNvPr id="4" name="Footer Placeholder 3">
            <a:extLst>
              <a:ext uri="{FF2B5EF4-FFF2-40B4-BE49-F238E27FC236}">
                <a16:creationId xmlns:a16="http://schemas.microsoft.com/office/drawing/2014/main" id="{DE17664C-3477-8E73-6786-E33D722BE9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10037A-1D79-EF6C-D0D8-CBF741CE02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7AA9F-E996-C74C-B0C8-9152FE88F720}" type="slidenum">
              <a:rPr lang="en-US" smtClean="0"/>
              <a:t>‹#›</a:t>
            </a:fld>
            <a:endParaRPr lang="en-US"/>
          </a:p>
        </p:txBody>
      </p:sp>
    </p:spTree>
    <p:extLst>
      <p:ext uri="{BB962C8B-B14F-4D97-AF65-F5344CB8AC3E}">
        <p14:creationId xmlns:p14="http://schemas.microsoft.com/office/powerpoint/2010/main" val="3993638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4CDE-8DD0-AC43-9193-DA59DDB67B9D}" type="datetimeFigureOut">
              <a:rPr lang="en-US" smtClean="0"/>
              <a:t>6/27/23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55DAC-C524-184D-ADD2-1809F206D020}" type="slidenum">
              <a:rPr lang="en-US" smtClean="0"/>
              <a:t>‹#›</a:t>
            </a:fld>
            <a:endParaRPr lang="en-US"/>
          </a:p>
        </p:txBody>
      </p:sp>
    </p:spTree>
    <p:extLst>
      <p:ext uri="{BB962C8B-B14F-4D97-AF65-F5344CB8AC3E}">
        <p14:creationId xmlns:p14="http://schemas.microsoft.com/office/powerpoint/2010/main" val="10969271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55DAC-C524-184D-ADD2-1809F206D020}" type="slidenum">
              <a:rPr lang="en-US" smtClean="0"/>
              <a:t>2</a:t>
            </a:fld>
            <a:endParaRPr lang="en-US" dirty="0"/>
          </a:p>
        </p:txBody>
      </p:sp>
    </p:spTree>
    <p:extLst>
      <p:ext uri="{BB962C8B-B14F-4D97-AF65-F5344CB8AC3E}">
        <p14:creationId xmlns:p14="http://schemas.microsoft.com/office/powerpoint/2010/main" val="369203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Aunger</a:t>
            </a:r>
            <a:r>
              <a:rPr lang="en-GB" sz="1200" b="0" i="0" kern="1200" dirty="0">
                <a:solidFill>
                  <a:schemeClr val="tx1"/>
                </a:solidFill>
                <a:effectLst/>
                <a:latin typeface="+mn-lt"/>
                <a:ea typeface="+mn-ea"/>
                <a:cs typeface="+mn-cs"/>
              </a:rPr>
              <a:t>, J.A., Millar, R., Greenhalgh, J. </a:t>
            </a:r>
            <a:r>
              <a:rPr lang="en-GB" sz="1200" b="0" i="1" kern="1200" dirty="0">
                <a:solidFill>
                  <a:schemeClr val="tx1"/>
                </a:solidFill>
                <a:effectLst/>
                <a:latin typeface="+mn-lt"/>
                <a:ea typeface="+mn-ea"/>
                <a:cs typeface="+mn-cs"/>
              </a:rPr>
              <a:t>et al.</a:t>
            </a:r>
            <a:r>
              <a:rPr lang="en-GB" sz="1200" b="0" i="0" kern="1200" dirty="0">
                <a:solidFill>
                  <a:schemeClr val="tx1"/>
                </a:solidFill>
                <a:effectLst/>
                <a:latin typeface="+mn-lt"/>
                <a:ea typeface="+mn-ea"/>
                <a:cs typeface="+mn-cs"/>
              </a:rPr>
              <a:t> Why do some inter-organisational collaborations in healthcare work when others do not? A realist review. </a:t>
            </a:r>
            <a:r>
              <a:rPr lang="en-GB" sz="1200" b="0" i="1" kern="1200" dirty="0" err="1">
                <a:solidFill>
                  <a:schemeClr val="tx1"/>
                </a:solidFill>
                <a:effectLst/>
                <a:latin typeface="+mn-lt"/>
                <a:ea typeface="+mn-ea"/>
                <a:cs typeface="+mn-cs"/>
              </a:rPr>
              <a:t>Syst</a:t>
            </a:r>
            <a:r>
              <a:rPr lang="en-GB" sz="1200" b="0" i="1" kern="1200" dirty="0">
                <a:solidFill>
                  <a:schemeClr val="tx1"/>
                </a:solidFill>
                <a:effectLst/>
                <a:latin typeface="+mn-lt"/>
                <a:ea typeface="+mn-ea"/>
                <a:cs typeface="+mn-cs"/>
              </a:rPr>
              <a:t> Rev</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10, </a:t>
            </a:r>
            <a:r>
              <a:rPr lang="en-GB" sz="1200" b="0" i="0" kern="1200" dirty="0">
                <a:solidFill>
                  <a:schemeClr val="tx1"/>
                </a:solidFill>
                <a:effectLst/>
                <a:latin typeface="+mn-lt"/>
                <a:ea typeface="+mn-ea"/>
                <a:cs typeface="+mn-cs"/>
              </a:rPr>
              <a:t>82 (2021). https://</a:t>
            </a:r>
            <a:r>
              <a:rPr lang="en-GB" sz="1200" b="0" i="0" kern="1200" dirty="0" err="1">
                <a:solidFill>
                  <a:schemeClr val="tx1"/>
                </a:solidFill>
                <a:effectLst/>
                <a:latin typeface="+mn-lt"/>
                <a:ea typeface="+mn-ea"/>
                <a:cs typeface="+mn-cs"/>
              </a:rPr>
              <a:t>doi.org</a:t>
            </a:r>
            <a:r>
              <a:rPr lang="en-GB" sz="1200" b="0" i="0" kern="1200" dirty="0">
                <a:solidFill>
                  <a:schemeClr val="tx1"/>
                </a:solidFill>
                <a:effectLst/>
                <a:latin typeface="+mn-lt"/>
                <a:ea typeface="+mn-ea"/>
                <a:cs typeface="+mn-cs"/>
              </a:rPr>
              <a:t>/10.1186/s13643-021-01630-8</a:t>
            </a:r>
          </a:p>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755DAC-C524-184D-ADD2-1809F206D020}" type="slidenum">
              <a:rPr lang="en-US" smtClean="0"/>
              <a:t>16</a:t>
            </a:fld>
            <a:endParaRPr lang="en-US"/>
          </a:p>
        </p:txBody>
      </p:sp>
    </p:spTree>
    <p:extLst>
      <p:ext uri="{BB962C8B-B14F-4D97-AF65-F5344CB8AC3E}">
        <p14:creationId xmlns:p14="http://schemas.microsoft.com/office/powerpoint/2010/main" val="357891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a:rPr>
              <a:t>A pathway is allocatively efficient when </a:t>
            </a:r>
            <a:r>
              <a:rPr lang="en-GB" sz="1200">
                <a:solidFill>
                  <a:srgbClr val="282828"/>
                </a:solidFill>
                <a:latin typeface="+mj-lt"/>
              </a:rPr>
              <a:t>the allocation of resources is such that </a:t>
            </a:r>
            <a:r>
              <a:rPr lang="en-GB" sz="1200" b="1">
                <a:solidFill>
                  <a:srgbClr val="282828"/>
                </a:solidFill>
                <a:latin typeface="+mj-lt"/>
              </a:rPr>
              <a:t>it is not possible to gain more value by switching a single pound from one budget to another</a:t>
            </a:r>
            <a:r>
              <a:rPr lang="en-GB" sz="1200">
                <a:solidFill>
                  <a:srgbClr val="282828"/>
                </a:solidFill>
                <a:latin typeface="+mj-lt"/>
              </a:rPr>
              <a:t>.</a:t>
            </a:r>
            <a:endParaRPr lang="en-US" sz="1200">
              <a:solidFill>
                <a:srgbClr val="282828"/>
              </a:solidFill>
              <a:latin typeface="+mj-lt"/>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D197C-119A-476C-AC26-E8128B8027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Segoe UI" panose="020B0502040204020203" pitchFamily="34" charset="0"/>
            </a:endParaRPr>
          </a:p>
        </p:txBody>
      </p:sp>
    </p:spTree>
    <p:extLst>
      <p:ext uri="{BB962C8B-B14F-4D97-AF65-F5344CB8AC3E}">
        <p14:creationId xmlns:p14="http://schemas.microsoft.com/office/powerpoint/2010/main" val="287244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chemeClr val="bg1"/>
                </a:solidFill>
              </a:rPr>
              <a:t>Triangles with a steep slope have a higher value for money than those with a shallower slope.</a:t>
            </a:r>
          </a:p>
          <a:p>
            <a:endParaRPr lang="en-GB" sz="1200">
              <a:solidFill>
                <a:schemeClr val="bg1"/>
              </a:solidFill>
            </a:endParaRPr>
          </a:p>
          <a:p>
            <a:r>
              <a:rPr lang="en-GB" sz="1200">
                <a:solidFill>
                  <a:schemeClr val="bg1"/>
                </a:solidFill>
              </a:rPr>
              <a:t>The x-axis represents costs – calculated using number treated and cost per case</a:t>
            </a:r>
          </a:p>
          <a:p>
            <a:r>
              <a:rPr lang="en-GB" sz="1200">
                <a:solidFill>
                  <a:schemeClr val="bg1"/>
                </a:solidFill>
              </a:rPr>
              <a:t>The y-axis represents population health gain – calculated using numbers who benefit and individual health gain</a:t>
            </a:r>
          </a:p>
          <a:p>
            <a:endParaRPr lang="en-GB" sz="1200">
              <a:solidFill>
                <a:schemeClr val="bg1"/>
              </a:solidFill>
            </a:endParaRPr>
          </a:p>
          <a:p>
            <a:r>
              <a:rPr lang="en-GB" sz="1200">
                <a:solidFill>
                  <a:schemeClr val="bg1"/>
                </a:solidFill>
              </a:rPr>
              <a:t>Refs: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Airoldi, M., Morton, A., Smith, J. A. E., &amp; Bevan, G. (2014). STAR - People-powered prioritization: A 21st-century solution to allocation headaches. </a:t>
            </a:r>
            <a:r>
              <a:rPr lang="en-GB" i="1"/>
              <a:t>Medical Decision Making</a:t>
            </a:r>
            <a:r>
              <a:rPr lang="en-GB"/>
              <a:t>, </a:t>
            </a:r>
            <a:r>
              <a:rPr lang="en-GB" i="1"/>
              <a:t>34</a:t>
            </a:r>
            <a:r>
              <a:rPr lang="en-GB"/>
              <a:t>(8). https://doi.org/10.1177/0272989X14546376</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55DAC-C524-184D-ADD2-1809F206D0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20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effectLst/>
                <a:latin typeface="Arial" panose="020B0604020202020204" pitchFamily="34" charset="0"/>
                <a:ea typeface="Arial" panose="020B0604020202020204" pitchFamily="34" charset="0"/>
              </a:rPr>
              <a:t>(Ballweg, 2017)</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92690-D4F9-4ED3-A8D5-889B617C2F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0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Hood CM, Gennuso KP, Swain GR, Catlin BB. County health rankings: relationships between determinant factors and health outcomes. </a:t>
            </a:r>
            <a:r>
              <a:rPr lang="en-GB" i="1"/>
              <a:t>Am J Prev Med</a:t>
            </a:r>
            <a:r>
              <a:rPr lang="en-GB"/>
              <a:t> 2016; </a:t>
            </a:r>
            <a:r>
              <a:rPr lang="en-GB" b="1"/>
              <a:t>50:</a:t>
            </a:r>
            <a:r>
              <a:rPr lang="en-GB"/>
              <a:t> 129‒135. https://doi.org/10.1016/j.amepre.2015.08.024. </a:t>
            </a:r>
          </a:p>
          <a:p>
            <a:endParaRPr lang="en-GB"/>
          </a:p>
        </p:txBody>
      </p:sp>
      <p:sp>
        <p:nvSpPr>
          <p:cNvPr id="4" name="Slide Number Placeholder 3"/>
          <p:cNvSpPr>
            <a:spLocks noGrp="1"/>
          </p:cNvSpPr>
          <p:nvPr>
            <p:ph type="sldNum" sz="quarter" idx="5"/>
          </p:nvPr>
        </p:nvSpPr>
        <p:spPr/>
        <p:txBody>
          <a:bodyPr/>
          <a:lstStyle/>
          <a:p>
            <a:fld id="{98892690-D4F9-4ED3-A8D5-889B617C2F09}" type="slidenum">
              <a:rPr lang="en-GB" smtClean="0"/>
              <a:t>21</a:t>
            </a:fld>
            <a:endParaRPr lang="en-GB"/>
          </a:p>
        </p:txBody>
      </p:sp>
    </p:spTree>
    <p:extLst>
      <p:ext uri="{BB962C8B-B14F-4D97-AF65-F5344CB8AC3E}">
        <p14:creationId xmlns:p14="http://schemas.microsoft.com/office/powerpoint/2010/main" val="170970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http://eprints.lse.ac.uk/22712/1/06085.pdf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92690-D4F9-4ED3-A8D5-889B617C2F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151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(Airoldi et al., 2014; The Health Foundation, n.d.)</a:t>
            </a:r>
          </a:p>
          <a:p>
            <a:endParaRPr lang="en-GB" sz="1200">
              <a:solidFill>
                <a:srgbClr val="000000"/>
              </a:solidFill>
              <a:effectLst/>
              <a:latin typeface="Arial" panose="020B0604020202020204" pitchFamily="34" charset="0"/>
              <a:cs typeface="Arial" panose="020B0604020202020204" pitchFamily="34" charset="0"/>
            </a:endParaRPr>
          </a:p>
          <a:p>
            <a:r>
              <a:rPr lang="en-GB"/>
              <a:t>https://www.valueinhealthjournal.com/article/S1098-3015(20)32134-3/fulltext</a:t>
            </a:r>
          </a:p>
        </p:txBody>
      </p:sp>
      <p:sp>
        <p:nvSpPr>
          <p:cNvPr id="4" name="Slide Number Placeholder 3"/>
          <p:cNvSpPr>
            <a:spLocks noGrp="1"/>
          </p:cNvSpPr>
          <p:nvPr>
            <p:ph type="sldNum" sz="quarter" idx="5"/>
          </p:nvPr>
        </p:nvSpPr>
        <p:spPr/>
        <p:txBody>
          <a:bodyPr/>
          <a:lstStyle/>
          <a:p>
            <a:fld id="{98892690-D4F9-4ED3-A8D5-889B617C2F09}" type="slidenum">
              <a:rPr lang="en-GB" smtClean="0"/>
              <a:t>23</a:t>
            </a:fld>
            <a:endParaRPr lang="en-GB"/>
          </a:p>
        </p:txBody>
      </p:sp>
    </p:spTree>
    <p:extLst>
      <p:ext uri="{BB962C8B-B14F-4D97-AF65-F5344CB8AC3E}">
        <p14:creationId xmlns:p14="http://schemas.microsoft.com/office/powerpoint/2010/main" val="23273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chemeClr val="bg1"/>
                </a:solidFill>
              </a:rPr>
              <a:t>This efficiency frontier shows all interventions along a pathway – with each triangle representing an intervention.</a:t>
            </a:r>
          </a:p>
          <a:p>
            <a:endParaRPr lang="en-GB" sz="1200">
              <a:solidFill>
                <a:schemeClr val="bg1"/>
              </a:solidFill>
            </a:endParaRPr>
          </a:p>
          <a:p>
            <a:r>
              <a:rPr lang="en-GB" sz="1200">
                <a:solidFill>
                  <a:schemeClr val="bg1"/>
                </a:solidFill>
              </a:rPr>
              <a:t>This graph helps to aid conversations and prioritisation in the decision conferences.</a:t>
            </a:r>
          </a:p>
          <a:p>
            <a:endParaRPr lang="en-GB" sz="1200">
              <a:solidFill>
                <a:schemeClr val="bg1"/>
              </a:solidFill>
            </a:endParaRPr>
          </a:p>
          <a:p>
            <a:r>
              <a:rPr lang="en-GB" sz="1200">
                <a:solidFill>
                  <a:schemeClr val="bg1"/>
                </a:solidFill>
              </a:rPr>
              <a:t>The goal is to increase the population health benefit and, where appropriate, reduce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Airoldi, M., Morton, A., Smith, J. A. E., &amp; Bevan, G. (2014). STAR - People-powered prioritization: A 21st-century solution to allocation headaches. </a:t>
            </a:r>
            <a:r>
              <a:rPr lang="en-GB" i="1"/>
              <a:t>Medical Decision Making</a:t>
            </a:r>
            <a:r>
              <a:rPr lang="en-GB"/>
              <a:t>, </a:t>
            </a:r>
            <a:r>
              <a:rPr lang="en-GB" i="1"/>
              <a:t>34</a:t>
            </a:r>
            <a:r>
              <a:rPr lang="en-GB"/>
              <a:t>(8). https://doi.org/10.1177/0272989X14546376</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55DAC-C524-184D-ADD2-1809F206D0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2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STAR tutorial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Airoldi, M., Morton, A., Smith, J. A. E., &amp; Bevan, G. (2014). STAR - People-powered prioritization: A 21st-century solution to allocation headaches. </a:t>
            </a:r>
            <a:r>
              <a:rPr lang="en-GB" i="1"/>
              <a:t>Medical Decision Making</a:t>
            </a:r>
            <a:r>
              <a:rPr lang="en-GB"/>
              <a:t>, </a:t>
            </a:r>
            <a:r>
              <a:rPr lang="en-GB" i="1"/>
              <a:t>34</a:t>
            </a:r>
            <a:r>
              <a:rPr lang="en-GB"/>
              <a:t>(8). https://doi.org/10.1177/0272989X14546376</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55DAC-C524-184D-ADD2-1809F206D0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30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96771-0B08-41CF-8909-368054882C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18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Medical care accounts for only 20 per cent of modifiable contributors to population health.</a:t>
            </a:r>
            <a:r>
              <a:rPr lang="en-GB" sz="1200" kern="1200" baseline="30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These social determinants of health (SDH) ‒ the conditions in which people are born, grow, live, work and age ‒ also contribute. Individual health behaviours contribute around 30 per cent of modifiable factors, socioeconomic factors roughly 40 per cent, and physical environment around 10 per cent.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Hood CM, Gennuso KP, Swain GR, Catlin BB. County health rankings: relationships between determinant factors and health outcomes. </a:t>
            </a:r>
            <a:r>
              <a:rPr lang="en-GB" sz="1200" i="1" kern="1200" dirty="0">
                <a:solidFill>
                  <a:schemeClr val="tx1"/>
                </a:solidFill>
                <a:effectLst/>
                <a:latin typeface="+mn-lt"/>
                <a:ea typeface="+mn-ea"/>
                <a:cs typeface="+mn-cs"/>
              </a:rPr>
              <a:t>Am J Prev Med</a:t>
            </a:r>
            <a:r>
              <a:rPr lang="en-GB" sz="1200" kern="1200" dirty="0">
                <a:solidFill>
                  <a:schemeClr val="tx1"/>
                </a:solidFill>
                <a:effectLst/>
                <a:latin typeface="+mn-lt"/>
                <a:ea typeface="+mn-ea"/>
                <a:cs typeface="+mn-cs"/>
              </a:rPr>
              <a:t> 2016; </a:t>
            </a:r>
            <a:r>
              <a:rPr lang="en-GB" sz="1200" b="1" kern="1200" dirty="0">
                <a:solidFill>
                  <a:schemeClr val="tx1"/>
                </a:solidFill>
                <a:effectLst/>
                <a:latin typeface="+mn-lt"/>
                <a:ea typeface="+mn-ea"/>
                <a:cs typeface="+mn-cs"/>
              </a:rPr>
              <a:t>50:</a:t>
            </a:r>
            <a:r>
              <a:rPr lang="en-GB" sz="1200" kern="1200" dirty="0">
                <a:solidFill>
                  <a:schemeClr val="tx1"/>
                </a:solidFill>
                <a:effectLst/>
                <a:latin typeface="+mn-lt"/>
                <a:ea typeface="+mn-ea"/>
                <a:cs typeface="+mn-cs"/>
              </a:rPr>
              <a:t> 129‒135. https://doi.org/10.1016/j.amepre.2015.08.024.</a:t>
            </a:r>
            <a:r>
              <a:rPr lang="en-GB" dirty="0">
                <a:effectLst/>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755DAC-C524-184D-ADD2-1809F206D020}" type="slidenum">
              <a:rPr lang="en-US" smtClean="0"/>
              <a:t>4</a:t>
            </a:fld>
            <a:endParaRPr lang="en-US" dirty="0"/>
          </a:p>
        </p:txBody>
      </p:sp>
    </p:spTree>
    <p:extLst>
      <p:ext uri="{BB962C8B-B14F-4D97-AF65-F5344CB8AC3E}">
        <p14:creationId xmlns:p14="http://schemas.microsoft.com/office/powerpoint/2010/main" val="386071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96771-0B08-41CF-8909-368054882C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18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96771-0B08-41CF-8909-368054882C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18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55DAC-C524-184D-ADD2-1809F206D020}" type="slidenum">
              <a:rPr lang="en-US" smtClean="0"/>
              <a:t>38</a:t>
            </a:fld>
            <a:endParaRPr lang="en-US"/>
          </a:p>
        </p:txBody>
      </p:sp>
    </p:spTree>
    <p:extLst>
      <p:ext uri="{BB962C8B-B14F-4D97-AF65-F5344CB8AC3E}">
        <p14:creationId xmlns:p14="http://schemas.microsoft.com/office/powerpoint/2010/main" val="207364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https://www-healthaffairs-org.iclibezp1.cc.ic.ac.uk/</a:t>
            </a:r>
            <a:r>
              <a:rPr lang="en-US" dirty="0" err="1"/>
              <a:t>doi</a:t>
            </a:r>
            <a:r>
              <a:rPr lang="en-US" dirty="0"/>
              <a:t>/pdf/10.1377%2Fhlthaff.26.5.1253</a:t>
            </a:r>
          </a:p>
          <a:p>
            <a:endParaRPr lang="en-US" dirty="0"/>
          </a:p>
          <a:p>
            <a:r>
              <a:rPr lang="en-US" dirty="0"/>
              <a:t>https://</a:t>
            </a:r>
            <a:r>
              <a:rPr lang="en-US" dirty="0" err="1"/>
              <a:t>www.milbank.org</a:t>
            </a:r>
            <a:r>
              <a:rPr lang="en-US" dirty="0"/>
              <a:t>/quarterly/articles/the-medicalization-of-population-health-who-will-stay-upstream/ </a:t>
            </a:r>
          </a:p>
          <a:p>
            <a:endParaRPr lang="en-US" dirty="0"/>
          </a:p>
          <a:p>
            <a:r>
              <a:rPr lang="en-GB" sz="1200" b="0" i="0" kern="1200" dirty="0">
                <a:solidFill>
                  <a:schemeClr val="tx1"/>
                </a:solidFill>
                <a:effectLst/>
                <a:latin typeface="+mn-lt"/>
                <a:ea typeface="+mn-ea"/>
                <a:cs typeface="+mn-cs"/>
              </a:rPr>
              <a:t>Conrad, P., 2005. The Shifting Engines of Medicalization. Journal of Health and Social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46, 3–14.. doi:10.1177/002214650504600102 </a:t>
            </a:r>
            <a:endParaRPr lang="en-US" dirty="0"/>
          </a:p>
          <a:p>
            <a:endParaRPr lang="en-US" dirty="0"/>
          </a:p>
          <a:p>
            <a:r>
              <a:rPr lang="en-US" dirty="0"/>
              <a:t>https://</a:t>
            </a:r>
            <a:r>
              <a:rPr lang="en-US" dirty="0" err="1"/>
              <a:t>assets.publishing.service.gov.uk</a:t>
            </a:r>
            <a:r>
              <a:rPr lang="en-US" dirty="0"/>
              <a:t>/government/uploads/system/uploads/</a:t>
            </a:r>
            <a:r>
              <a:rPr lang="en-US" dirty="0" err="1"/>
              <a:t>attachment_data</a:t>
            </a:r>
            <a:r>
              <a:rPr lang="en-US" dirty="0"/>
              <a:t>/file/265503/</a:t>
            </a:r>
            <a:r>
              <a:rPr lang="en-US" dirty="0" err="1"/>
              <a:t>ih.pdf</a:t>
            </a:r>
            <a:endParaRPr lang="en-US" dirty="0"/>
          </a:p>
        </p:txBody>
      </p:sp>
      <p:sp>
        <p:nvSpPr>
          <p:cNvPr id="4" name="Slide Number Placeholder 3"/>
          <p:cNvSpPr>
            <a:spLocks noGrp="1"/>
          </p:cNvSpPr>
          <p:nvPr>
            <p:ph type="sldNum" sz="quarter" idx="5"/>
          </p:nvPr>
        </p:nvSpPr>
        <p:spPr/>
        <p:txBody>
          <a:bodyPr/>
          <a:lstStyle/>
          <a:p>
            <a:fld id="{22755DAC-C524-184D-ADD2-1809F206D020}" type="slidenum">
              <a:rPr lang="en-US" smtClean="0"/>
              <a:t>7</a:t>
            </a:fld>
            <a:endParaRPr lang="en-US"/>
          </a:p>
        </p:txBody>
      </p:sp>
    </p:spTree>
    <p:extLst>
      <p:ext uri="{BB962C8B-B14F-4D97-AF65-F5344CB8AC3E}">
        <p14:creationId xmlns:p14="http://schemas.microsoft.com/office/powerpoint/2010/main" val="287912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tx1"/>
                </a:solidFill>
              </a:rPr>
              <a:t>Before the emergence of population health management, population health was primarily focused on the social structural, systemic, and </a:t>
            </a:r>
            <a:r>
              <a:rPr lang="en-GB" dirty="0" err="1">
                <a:solidFill>
                  <a:schemeClr val="tx1"/>
                </a:solidFill>
              </a:rPr>
              <a:t>sociopolitical</a:t>
            </a:r>
            <a:r>
              <a:rPr lang="en-GB" dirty="0">
                <a:solidFill>
                  <a:schemeClr val="tx1"/>
                </a:solidFill>
              </a:rPr>
              <a:t> forces that push people into rivers of bad health according to their racial or ethnic backgrounds, their socioeconomic position, their place of residence, and other social factors. </a:t>
            </a:r>
          </a:p>
          <a:p>
            <a:pPr marL="0" indent="0">
              <a:buNone/>
            </a:pPr>
            <a:endParaRPr lang="en-GB" dirty="0">
              <a:solidFill>
                <a:schemeClr val="tx1"/>
              </a:solidFill>
            </a:endParaRPr>
          </a:p>
          <a:p>
            <a:pPr marL="0" indent="0">
              <a:buNone/>
            </a:pPr>
            <a:r>
              <a:rPr lang="en-GB" dirty="0">
                <a:solidFill>
                  <a:schemeClr val="tx1"/>
                </a:solidFill>
              </a:rPr>
              <a:t>However, this historical upstream focus of the field is shrugged off by most population health management efforts as being outside of its purview because it is outside of the health care system and its usual partners.</a:t>
            </a:r>
          </a:p>
          <a:p>
            <a:pPr marL="0" indent="0">
              <a:buNone/>
            </a:pPr>
            <a:endParaRPr lang="en-GB" dirty="0">
              <a:solidFill>
                <a:schemeClr val="tx1"/>
              </a:solidFill>
            </a:endParaRPr>
          </a:p>
          <a:p>
            <a:pPr marL="0" indent="0">
              <a:buNone/>
            </a:pPr>
            <a:r>
              <a:rPr lang="en-US" dirty="0">
                <a:solidFill>
                  <a:schemeClr val="tx1"/>
                </a:solidFill>
              </a:rPr>
              <a:t>https://</a:t>
            </a:r>
            <a:r>
              <a:rPr lang="en-US" dirty="0" err="1">
                <a:solidFill>
                  <a:schemeClr val="tx1"/>
                </a:solidFill>
              </a:rPr>
              <a:t>www.milbank.org</a:t>
            </a:r>
            <a:r>
              <a:rPr lang="en-US" dirty="0">
                <a:solidFill>
                  <a:schemeClr val="tx1"/>
                </a:solidFill>
              </a:rPr>
              <a:t>/quarterly/articles/the-medicalization-of-population-health-who-will-stay-upstream/ </a:t>
            </a:r>
          </a:p>
        </p:txBody>
      </p:sp>
      <p:sp>
        <p:nvSpPr>
          <p:cNvPr id="4" name="Slide Number Placeholder 3"/>
          <p:cNvSpPr>
            <a:spLocks noGrp="1"/>
          </p:cNvSpPr>
          <p:nvPr>
            <p:ph type="sldNum" sz="quarter" idx="5"/>
          </p:nvPr>
        </p:nvSpPr>
        <p:spPr/>
        <p:txBody>
          <a:bodyPr/>
          <a:lstStyle/>
          <a:p>
            <a:fld id="{22755DAC-C524-184D-ADD2-1809F206D020}" type="slidenum">
              <a:rPr lang="en-US" smtClean="0"/>
              <a:t>8</a:t>
            </a:fld>
            <a:endParaRPr lang="en-US"/>
          </a:p>
        </p:txBody>
      </p:sp>
    </p:spTree>
    <p:extLst>
      <p:ext uri="{BB962C8B-B14F-4D97-AF65-F5344CB8AC3E}">
        <p14:creationId xmlns:p14="http://schemas.microsoft.com/office/powerpoint/2010/main" val="309514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socio- economic factors – relating for 40% of modifiable health determinants a great example is Wakefield partnership</a:t>
            </a:r>
          </a:p>
          <a:p>
            <a:endParaRPr lang="en-US" dirty="0"/>
          </a:p>
          <a:p>
            <a:r>
              <a:rPr lang="en-US" dirty="0"/>
              <a:t>Wakefield have been working as a partnership to prevent eviction and homelessness</a:t>
            </a:r>
          </a:p>
          <a:p>
            <a:endParaRPr lang="en-US" dirty="0"/>
          </a:p>
          <a:p>
            <a:r>
              <a:rPr lang="en-GB" dirty="0"/>
              <a:t>People affected by homelessness die, on average, around 30 years earlier than the general population</a:t>
            </a:r>
            <a:r>
              <a:rPr lang="en-US" dirty="0"/>
              <a:t> – that includes who are in sheltered housing so not just those who are sleeping rough</a:t>
            </a:r>
          </a:p>
          <a:p>
            <a:endParaRPr lang="en-US" dirty="0"/>
          </a:p>
          <a:p>
            <a:r>
              <a:rPr lang="en-US" dirty="0"/>
              <a:t>The process works by MH navigators taking </a:t>
            </a:r>
            <a:r>
              <a:rPr lang="en-US" dirty="0" err="1"/>
              <a:t>referrasl</a:t>
            </a:r>
            <a:r>
              <a:rPr lang="en-US" dirty="0"/>
              <a:t> from the housing debt team and work with people to prevent homelessness</a:t>
            </a:r>
          </a:p>
          <a:p>
            <a:endParaRPr lang="en-US" dirty="0"/>
          </a:p>
          <a:p>
            <a:r>
              <a:rPr lang="en-US" dirty="0"/>
              <a:t>The team engaged with over 150 individuals which </a:t>
            </a:r>
            <a:r>
              <a:rPr lang="en-US" dirty="0" err="1"/>
              <a:t>yilded</a:t>
            </a:r>
            <a:r>
              <a:rPr lang="en-US" dirty="0"/>
              <a:t> a social return of 1.1. million</a:t>
            </a:r>
          </a:p>
          <a:p>
            <a:endParaRPr lang="en-US" dirty="0"/>
          </a:p>
        </p:txBody>
      </p:sp>
      <p:sp>
        <p:nvSpPr>
          <p:cNvPr id="4" name="Slide Number Placeholder 3"/>
          <p:cNvSpPr>
            <a:spLocks noGrp="1"/>
          </p:cNvSpPr>
          <p:nvPr>
            <p:ph type="sldNum" sz="quarter" idx="5"/>
          </p:nvPr>
        </p:nvSpPr>
        <p:spPr/>
        <p:txBody>
          <a:bodyPr/>
          <a:lstStyle/>
          <a:p>
            <a:fld id="{22755DAC-C524-184D-ADD2-1809F206D020}" type="slidenum">
              <a:rPr lang="en-US" smtClean="0"/>
              <a:t>10</a:t>
            </a:fld>
            <a:endParaRPr lang="en-US"/>
          </a:p>
        </p:txBody>
      </p:sp>
    </p:spTree>
    <p:extLst>
      <p:ext uri="{BB962C8B-B14F-4D97-AF65-F5344CB8AC3E}">
        <p14:creationId xmlns:p14="http://schemas.microsoft.com/office/powerpoint/2010/main" val="313583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https://www.theguardian.com/environment/2020/nov/17/london-hospital-trust-to-pay-250k-to-install-ltn-for-public-health-benefits</a:t>
            </a:r>
          </a:p>
          <a:p>
            <a:endParaRPr lang="en-US" dirty="0"/>
          </a:p>
          <a:p>
            <a:endParaRPr lang="en-US" dirty="0"/>
          </a:p>
        </p:txBody>
      </p:sp>
      <p:sp>
        <p:nvSpPr>
          <p:cNvPr id="4" name="Slide Number Placeholder 3"/>
          <p:cNvSpPr>
            <a:spLocks noGrp="1"/>
          </p:cNvSpPr>
          <p:nvPr>
            <p:ph type="sldNum" sz="quarter" idx="5"/>
          </p:nvPr>
        </p:nvSpPr>
        <p:spPr/>
        <p:txBody>
          <a:bodyPr/>
          <a:lstStyle/>
          <a:p>
            <a:fld id="{22755DAC-C524-184D-ADD2-1809F206D020}" type="slidenum">
              <a:rPr lang="en-US" smtClean="0"/>
              <a:t>11</a:t>
            </a:fld>
            <a:endParaRPr lang="en-US"/>
          </a:p>
        </p:txBody>
      </p:sp>
    </p:spTree>
    <p:extLst>
      <p:ext uri="{BB962C8B-B14F-4D97-AF65-F5344CB8AC3E}">
        <p14:creationId xmlns:p14="http://schemas.microsoft.com/office/powerpoint/2010/main" val="78835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https://www.gentoogroup.com/media/1061811/boiler-on-prescription-closing-report.pdf</a:t>
            </a:r>
          </a:p>
          <a:p>
            <a:endParaRPr lang="en-GB" dirty="0"/>
          </a:p>
          <a:p>
            <a:r>
              <a:rPr lang="en-GB" dirty="0"/>
              <a:t>https://www.gmjournal.co.uk/boilers-on-prescription-scheme-reduces-gp-appointments-by-60</a:t>
            </a:r>
          </a:p>
          <a:p>
            <a:endParaRPr lang="en-US" dirty="0"/>
          </a:p>
          <a:p>
            <a:endParaRPr lang="en-US" dirty="0"/>
          </a:p>
        </p:txBody>
      </p:sp>
      <p:sp>
        <p:nvSpPr>
          <p:cNvPr id="4" name="Slide Number Placeholder 3"/>
          <p:cNvSpPr>
            <a:spLocks noGrp="1"/>
          </p:cNvSpPr>
          <p:nvPr>
            <p:ph type="sldNum" sz="quarter" idx="5"/>
          </p:nvPr>
        </p:nvSpPr>
        <p:spPr/>
        <p:txBody>
          <a:bodyPr/>
          <a:lstStyle/>
          <a:p>
            <a:fld id="{22755DAC-C524-184D-ADD2-1809F206D020}" type="slidenum">
              <a:rPr lang="en-US" smtClean="0"/>
              <a:t>12</a:t>
            </a:fld>
            <a:endParaRPr lang="en-US"/>
          </a:p>
        </p:txBody>
      </p:sp>
    </p:spTree>
    <p:extLst>
      <p:ext uri="{BB962C8B-B14F-4D97-AF65-F5344CB8AC3E}">
        <p14:creationId xmlns:p14="http://schemas.microsoft.com/office/powerpoint/2010/main" val="75327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Alderwick</a:t>
            </a:r>
            <a:r>
              <a:rPr lang="en-GB" sz="1200" b="0" i="0" kern="1200" dirty="0">
                <a:solidFill>
                  <a:schemeClr val="tx1"/>
                </a:solidFill>
                <a:effectLst/>
                <a:latin typeface="+mn-lt"/>
                <a:ea typeface="+mn-ea"/>
                <a:cs typeface="+mn-cs"/>
              </a:rPr>
              <a:t>, H., Hutchings, A., Briggs, A. </a:t>
            </a:r>
            <a:r>
              <a:rPr lang="en-GB" sz="1200" b="0" i="1" kern="1200" dirty="0">
                <a:solidFill>
                  <a:schemeClr val="tx1"/>
                </a:solidFill>
                <a:effectLst/>
                <a:latin typeface="+mn-lt"/>
                <a:ea typeface="+mn-ea"/>
                <a:cs typeface="+mn-cs"/>
              </a:rPr>
              <a:t>et al.</a:t>
            </a:r>
            <a:r>
              <a:rPr lang="en-GB" sz="1200" b="0" i="0" kern="1200" dirty="0">
                <a:solidFill>
                  <a:schemeClr val="tx1"/>
                </a:solidFill>
                <a:effectLst/>
                <a:latin typeface="+mn-lt"/>
                <a:ea typeface="+mn-ea"/>
                <a:cs typeface="+mn-cs"/>
              </a:rPr>
              <a:t> The impacts of collaboration between local health care and non-health care organizations and factors shaping how they work: a systematic review of reviews. </a:t>
            </a:r>
            <a:r>
              <a:rPr lang="en-GB" sz="1200" b="0" i="1" kern="1200" dirty="0">
                <a:solidFill>
                  <a:schemeClr val="tx1"/>
                </a:solidFill>
                <a:effectLst/>
                <a:latin typeface="+mn-lt"/>
                <a:ea typeface="+mn-ea"/>
                <a:cs typeface="+mn-cs"/>
              </a:rPr>
              <a:t>BMC Public Health</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21, </a:t>
            </a:r>
            <a:r>
              <a:rPr lang="en-GB" sz="1200" b="0" i="0" kern="1200" dirty="0">
                <a:solidFill>
                  <a:schemeClr val="tx1"/>
                </a:solidFill>
                <a:effectLst/>
                <a:latin typeface="+mn-lt"/>
                <a:ea typeface="+mn-ea"/>
                <a:cs typeface="+mn-cs"/>
              </a:rPr>
              <a:t>753 (2021). https://</a:t>
            </a:r>
            <a:r>
              <a:rPr lang="en-GB" sz="1200" b="0" i="0" kern="1200" dirty="0" err="1">
                <a:solidFill>
                  <a:schemeClr val="tx1"/>
                </a:solidFill>
                <a:effectLst/>
                <a:latin typeface="+mn-lt"/>
                <a:ea typeface="+mn-ea"/>
                <a:cs typeface="+mn-cs"/>
              </a:rPr>
              <a:t>doi.org</a:t>
            </a:r>
            <a:r>
              <a:rPr lang="en-GB" sz="1200" b="0" i="0" kern="1200" dirty="0">
                <a:solidFill>
                  <a:schemeClr val="tx1"/>
                </a:solidFill>
                <a:effectLst/>
                <a:latin typeface="+mn-lt"/>
                <a:ea typeface="+mn-ea"/>
                <a:cs typeface="+mn-cs"/>
              </a:rPr>
              <a:t>/10.1186/s12889-021-10630-1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Aunger</a:t>
            </a:r>
            <a:r>
              <a:rPr lang="en-GB" sz="1200" b="0" i="0" kern="1200" dirty="0">
                <a:solidFill>
                  <a:schemeClr val="tx1"/>
                </a:solidFill>
                <a:effectLst/>
                <a:latin typeface="+mn-lt"/>
                <a:ea typeface="+mn-ea"/>
                <a:cs typeface="+mn-cs"/>
              </a:rPr>
              <a:t>, J.A., Millar, R., Greenhalgh, J. </a:t>
            </a:r>
            <a:r>
              <a:rPr lang="en-GB" sz="1200" b="0" i="1" kern="1200" dirty="0">
                <a:solidFill>
                  <a:schemeClr val="tx1"/>
                </a:solidFill>
                <a:effectLst/>
                <a:latin typeface="+mn-lt"/>
                <a:ea typeface="+mn-ea"/>
                <a:cs typeface="+mn-cs"/>
              </a:rPr>
              <a:t>et al.</a:t>
            </a:r>
            <a:r>
              <a:rPr lang="en-GB" sz="1200" b="0" i="0" kern="1200" dirty="0">
                <a:solidFill>
                  <a:schemeClr val="tx1"/>
                </a:solidFill>
                <a:effectLst/>
                <a:latin typeface="+mn-lt"/>
                <a:ea typeface="+mn-ea"/>
                <a:cs typeface="+mn-cs"/>
              </a:rPr>
              <a:t> Why do some inter-organisational collaborations in healthcare work when others do not? A realist review. </a:t>
            </a:r>
            <a:r>
              <a:rPr lang="en-GB" sz="1200" b="0" i="1" kern="1200" dirty="0" err="1">
                <a:solidFill>
                  <a:schemeClr val="tx1"/>
                </a:solidFill>
                <a:effectLst/>
                <a:latin typeface="+mn-lt"/>
                <a:ea typeface="+mn-ea"/>
                <a:cs typeface="+mn-cs"/>
              </a:rPr>
              <a:t>Syst</a:t>
            </a:r>
            <a:r>
              <a:rPr lang="en-GB" sz="1200" b="0" i="1" kern="1200" dirty="0">
                <a:solidFill>
                  <a:schemeClr val="tx1"/>
                </a:solidFill>
                <a:effectLst/>
                <a:latin typeface="+mn-lt"/>
                <a:ea typeface="+mn-ea"/>
                <a:cs typeface="+mn-cs"/>
              </a:rPr>
              <a:t> Rev</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10, </a:t>
            </a:r>
            <a:r>
              <a:rPr lang="en-GB" sz="1200" b="0" i="0" kern="1200" dirty="0">
                <a:solidFill>
                  <a:schemeClr val="tx1"/>
                </a:solidFill>
                <a:effectLst/>
                <a:latin typeface="+mn-lt"/>
                <a:ea typeface="+mn-ea"/>
                <a:cs typeface="+mn-cs"/>
              </a:rPr>
              <a:t>82 (2021). https://</a:t>
            </a:r>
            <a:r>
              <a:rPr lang="en-GB" sz="1200" b="0" i="0" kern="1200" dirty="0" err="1">
                <a:solidFill>
                  <a:schemeClr val="tx1"/>
                </a:solidFill>
                <a:effectLst/>
                <a:latin typeface="+mn-lt"/>
                <a:ea typeface="+mn-ea"/>
                <a:cs typeface="+mn-cs"/>
              </a:rPr>
              <a:t>doi.org</a:t>
            </a:r>
            <a:r>
              <a:rPr lang="en-GB" sz="1200" b="0" i="0" kern="1200" dirty="0">
                <a:solidFill>
                  <a:schemeClr val="tx1"/>
                </a:solidFill>
                <a:effectLst/>
                <a:latin typeface="+mn-lt"/>
                <a:ea typeface="+mn-ea"/>
                <a:cs typeface="+mn-cs"/>
              </a:rPr>
              <a:t>/10.1186/s13643-021-01630-8</a:t>
            </a:r>
          </a:p>
          <a:p>
            <a:endParaRPr lang="en-US" dirty="0"/>
          </a:p>
          <a:p>
            <a:r>
              <a:rPr lang="en-US" dirty="0"/>
              <a:t>https://</a:t>
            </a:r>
            <a:r>
              <a:rPr lang="en-US" dirty="0" err="1"/>
              <a:t>assets.publishing.service.gov.uk</a:t>
            </a:r>
            <a:r>
              <a:rPr lang="en-US" dirty="0"/>
              <a:t>/government/uploads/system/uploads/</a:t>
            </a:r>
            <a:r>
              <a:rPr lang="en-US" dirty="0" err="1"/>
              <a:t>attachment_data</a:t>
            </a:r>
            <a:r>
              <a:rPr lang="en-US" dirty="0"/>
              <a:t>/file/265503/</a:t>
            </a:r>
            <a:r>
              <a:rPr lang="en-US" dirty="0" err="1"/>
              <a:t>ih.pdf</a:t>
            </a:r>
            <a:r>
              <a:rPr lang="en-US" dirty="0"/>
              <a:t> </a:t>
            </a:r>
          </a:p>
        </p:txBody>
      </p:sp>
      <p:sp>
        <p:nvSpPr>
          <p:cNvPr id="4" name="Slide Number Placeholder 3"/>
          <p:cNvSpPr>
            <a:spLocks noGrp="1"/>
          </p:cNvSpPr>
          <p:nvPr>
            <p:ph type="sldNum" sz="quarter" idx="5"/>
          </p:nvPr>
        </p:nvSpPr>
        <p:spPr/>
        <p:txBody>
          <a:bodyPr/>
          <a:lstStyle/>
          <a:p>
            <a:fld id="{22755DAC-C524-184D-ADD2-1809F206D020}" type="slidenum">
              <a:rPr lang="en-US" smtClean="0"/>
              <a:t>14</a:t>
            </a:fld>
            <a:endParaRPr lang="en-US"/>
          </a:p>
        </p:txBody>
      </p:sp>
    </p:spTree>
    <p:extLst>
      <p:ext uri="{BB962C8B-B14F-4D97-AF65-F5344CB8AC3E}">
        <p14:creationId xmlns:p14="http://schemas.microsoft.com/office/powerpoint/2010/main" val="238076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err="1">
                <a:solidFill>
                  <a:schemeClr val="tx1"/>
                </a:solidFill>
                <a:effectLst/>
                <a:latin typeface="+mn-lt"/>
                <a:ea typeface="+mn-ea"/>
                <a:cs typeface="+mn-cs"/>
              </a:rPr>
              <a:t>Alderwick</a:t>
            </a:r>
            <a:r>
              <a:rPr lang="en-GB" sz="1200" b="0" i="0" kern="1200">
                <a:solidFill>
                  <a:schemeClr val="tx1"/>
                </a:solidFill>
                <a:effectLst/>
                <a:latin typeface="+mn-lt"/>
                <a:ea typeface="+mn-ea"/>
                <a:cs typeface="+mn-cs"/>
              </a:rPr>
              <a:t>, H., Hutchings, A., Briggs, A. </a:t>
            </a:r>
            <a:r>
              <a:rPr lang="en-GB" sz="1200" b="0" i="1" kern="1200">
                <a:solidFill>
                  <a:schemeClr val="tx1"/>
                </a:solidFill>
                <a:effectLst/>
                <a:latin typeface="+mn-lt"/>
                <a:ea typeface="+mn-ea"/>
                <a:cs typeface="+mn-cs"/>
              </a:rPr>
              <a:t>et al.</a:t>
            </a:r>
            <a:r>
              <a:rPr lang="en-GB" sz="1200" b="0" i="0" kern="1200">
                <a:solidFill>
                  <a:schemeClr val="tx1"/>
                </a:solidFill>
                <a:effectLst/>
                <a:latin typeface="+mn-lt"/>
                <a:ea typeface="+mn-ea"/>
                <a:cs typeface="+mn-cs"/>
              </a:rPr>
              <a:t> The impacts of collaboration between local health care and non-health care organizations and factors shaping how they work: a systematic review of reviews. </a:t>
            </a:r>
            <a:r>
              <a:rPr lang="en-GB" sz="1200" b="0" i="1" kern="1200">
                <a:solidFill>
                  <a:schemeClr val="tx1"/>
                </a:solidFill>
                <a:effectLst/>
                <a:latin typeface="+mn-lt"/>
                <a:ea typeface="+mn-ea"/>
                <a:cs typeface="+mn-cs"/>
              </a:rPr>
              <a:t>BMC Public Health</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21, </a:t>
            </a:r>
            <a:r>
              <a:rPr lang="en-GB" sz="1200" b="0" i="0" kern="1200">
                <a:solidFill>
                  <a:schemeClr val="tx1"/>
                </a:solidFill>
                <a:effectLst/>
                <a:latin typeface="+mn-lt"/>
                <a:ea typeface="+mn-ea"/>
                <a:cs typeface="+mn-cs"/>
              </a:rPr>
              <a:t>753 (2021). https://</a:t>
            </a:r>
            <a:r>
              <a:rPr lang="en-GB" sz="1200" b="0" i="0" kern="1200" err="1">
                <a:solidFill>
                  <a:schemeClr val="tx1"/>
                </a:solidFill>
                <a:effectLst/>
                <a:latin typeface="+mn-lt"/>
                <a:ea typeface="+mn-ea"/>
                <a:cs typeface="+mn-cs"/>
              </a:rPr>
              <a:t>doi.org</a:t>
            </a:r>
            <a:r>
              <a:rPr lang="en-GB" sz="1200" b="0" i="0" kern="1200">
                <a:solidFill>
                  <a:schemeClr val="tx1"/>
                </a:solidFill>
                <a:effectLst/>
                <a:latin typeface="+mn-lt"/>
                <a:ea typeface="+mn-ea"/>
                <a:cs typeface="+mn-cs"/>
              </a:rPr>
              <a:t>/10.1186/s12889-021-10630-1</a:t>
            </a:r>
          </a:p>
          <a:p>
            <a:pPr fontAlgn="base"/>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Factors influencing collaboration functioning and example interactions between </a:t>
            </a:r>
            <a:r>
              <a:rPr lang="en-GB" sz="1200" b="0" i="0" kern="1200" err="1">
                <a:solidFill>
                  <a:schemeClr val="tx1"/>
                </a:solidFill>
                <a:effectLst/>
                <a:latin typeface="+mn-lt"/>
                <a:ea typeface="+mn-ea"/>
                <a:cs typeface="+mn-cs"/>
              </a:rPr>
              <a:t>themNotes</a:t>
            </a:r>
            <a:r>
              <a:rPr lang="en-GB" sz="1200" b="0" i="0" kern="1200">
                <a:solidFill>
                  <a:schemeClr val="tx1"/>
                </a:solidFill>
                <a:effectLst/>
                <a:latin typeface="+mn-lt"/>
                <a:ea typeface="+mn-ea"/>
                <a:cs typeface="+mn-cs"/>
              </a:rPr>
              <a:t>: The interactions between factors are examples identified in the studies reviewed. They are not an exhaustive list of all </a:t>
            </a:r>
            <a:r>
              <a:rPr lang="en-GB" sz="1200" b="0" i="0" kern="1200" err="1">
                <a:solidFill>
                  <a:schemeClr val="tx1"/>
                </a:solidFill>
                <a:effectLst/>
                <a:latin typeface="+mn-lt"/>
                <a:ea typeface="+mn-ea"/>
                <a:cs typeface="+mn-cs"/>
              </a:rPr>
              <a:t>interactionsbetween</a:t>
            </a:r>
            <a:r>
              <a:rPr lang="en-GB" sz="1200" b="0" i="0" kern="1200">
                <a:solidFill>
                  <a:schemeClr val="tx1"/>
                </a:solidFill>
                <a:effectLst/>
                <a:latin typeface="+mn-lt"/>
                <a:ea typeface="+mn-ea"/>
                <a:cs typeface="+mn-cs"/>
              </a:rPr>
              <a:t> the factors identified. The relationships may move in both directions (</a:t>
            </a:r>
            <a:r>
              <a:rPr lang="en-GB" sz="1200" b="0" i="0" kern="1200" err="1">
                <a:solidFill>
                  <a:schemeClr val="tx1"/>
                </a:solidFill>
                <a:effectLst/>
                <a:latin typeface="+mn-lt"/>
                <a:ea typeface="+mn-ea"/>
                <a:cs typeface="+mn-cs"/>
              </a:rPr>
              <a:t>eg</a:t>
            </a:r>
            <a:r>
              <a:rPr lang="en-GB" sz="1200" b="0" i="0" kern="1200">
                <a:solidFill>
                  <a:schemeClr val="tx1"/>
                </a:solidFill>
                <a:effectLst/>
                <a:latin typeface="+mn-lt"/>
                <a:ea typeface="+mn-ea"/>
                <a:cs typeface="+mn-cs"/>
              </a:rPr>
              <a:t> involving staff may help create a shared vision, while having </a:t>
            </a:r>
            <a:r>
              <a:rPr lang="en-GB" sz="1200" b="0" i="0" kern="1200" err="1">
                <a:solidFill>
                  <a:schemeClr val="tx1"/>
                </a:solidFill>
                <a:effectLst/>
                <a:latin typeface="+mn-lt"/>
                <a:ea typeface="+mn-ea"/>
                <a:cs typeface="+mn-cs"/>
              </a:rPr>
              <a:t>ashared</a:t>
            </a:r>
            <a:r>
              <a:rPr lang="en-GB" sz="1200" b="0" i="0" kern="1200">
                <a:solidFill>
                  <a:schemeClr val="tx1"/>
                </a:solidFill>
                <a:effectLst/>
                <a:latin typeface="+mn-lt"/>
                <a:ea typeface="+mn-ea"/>
                <a:cs typeface="+mn-cs"/>
              </a:rPr>
              <a:t> vision may help with the task of engaging other partners), and may support or constrain collaboration in different contexts (</a:t>
            </a:r>
            <a:r>
              <a:rPr lang="en-GB" sz="1200" b="0" i="0" kern="1200" err="1">
                <a:solidFill>
                  <a:schemeClr val="tx1"/>
                </a:solidFill>
                <a:effectLst/>
                <a:latin typeface="+mn-lt"/>
                <a:ea typeface="+mn-ea"/>
                <a:cs typeface="+mn-cs"/>
              </a:rPr>
              <a:t>eg</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nationalpolicies</a:t>
            </a:r>
            <a:r>
              <a:rPr lang="en-GB" sz="1200" b="0" i="0" kern="1200">
                <a:solidFill>
                  <a:schemeClr val="tx1"/>
                </a:solidFill>
                <a:effectLst/>
                <a:latin typeface="+mn-lt"/>
                <a:ea typeface="+mn-ea"/>
                <a:cs typeface="+mn-cs"/>
              </a:rPr>
              <a:t> can help or hinder) </a:t>
            </a:r>
          </a:p>
          <a:p>
            <a:pPr fontAlgn="base"/>
            <a:r>
              <a:rPr lang="en-GB" sz="1200" b="0" i="0" kern="1200" err="1">
                <a:solidFill>
                  <a:schemeClr val="tx1"/>
                </a:solidFill>
                <a:effectLst/>
                <a:latin typeface="+mn-lt"/>
                <a:ea typeface="+mn-ea"/>
                <a:cs typeface="+mn-cs"/>
              </a:rPr>
              <a:t>Alderwicket</a:t>
            </a:r>
            <a:r>
              <a:rPr lang="en-GB" sz="1200" b="0" i="0" kern="1200">
                <a:solidFill>
                  <a:schemeClr val="tx1"/>
                </a:solidFill>
                <a:effectLst/>
                <a:latin typeface="+mn-lt"/>
                <a:ea typeface="+mn-ea"/>
                <a:cs typeface="+mn-cs"/>
              </a:rPr>
              <a:t> al. BMC Public Health (2021) 21:753</a:t>
            </a:r>
          </a:p>
          <a:p>
            <a:pPr fontAlgn="base"/>
            <a:endParaRPr lang="en-GB" sz="1200" b="0" i="0" kern="1200">
              <a:solidFill>
                <a:schemeClr val="tx1"/>
              </a:solidFill>
              <a:effectLst/>
              <a:latin typeface="+mn-lt"/>
              <a:ea typeface="+mn-ea"/>
              <a:cs typeface="+mn-cs"/>
            </a:endParaRPr>
          </a:p>
          <a:p>
            <a:pPr fontAlgn="base"/>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755DAC-C524-184D-ADD2-1809F206D020}" type="slidenum">
              <a:rPr lang="en-US" smtClean="0"/>
              <a:t>15</a:t>
            </a:fld>
            <a:endParaRPr lang="en-US"/>
          </a:p>
        </p:txBody>
      </p:sp>
    </p:spTree>
    <p:extLst>
      <p:ext uri="{BB962C8B-B14F-4D97-AF65-F5344CB8AC3E}">
        <p14:creationId xmlns:p14="http://schemas.microsoft.com/office/powerpoint/2010/main" val="2099175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g"/><Relationship Id="rId1" Type="http://schemas.openxmlformats.org/officeDocument/2006/relationships/slideMaster" Target="../slideMasters/slideMaster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5.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tx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907791"/>
          </a:xfrm>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presenter’s name and title</a:t>
            </a:r>
            <a:endParaRPr lang="en-US" dirty="0"/>
          </a:p>
        </p:txBody>
      </p:sp>
    </p:spTree>
    <p:extLst>
      <p:ext uri="{BB962C8B-B14F-4D97-AF65-F5344CB8AC3E}">
        <p14:creationId xmlns:p14="http://schemas.microsoft.com/office/powerpoint/2010/main" val="286211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E1A3A8D-4CC1-EF43-A3EF-F755E10CA4AF}"/>
              </a:ext>
            </a:extLst>
          </p:cNvPr>
          <p:cNvSpPr>
            <a:spLocks noGrp="1"/>
          </p:cNvSpPr>
          <p:nvPr>
            <p:ph sz="half" idx="1"/>
          </p:nvPr>
        </p:nvSpPr>
        <p:spPr>
          <a:xfrm>
            <a:off x="432000"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a:extLst>
              <a:ext uri="{FF2B5EF4-FFF2-40B4-BE49-F238E27FC236}">
                <a16:creationId xmlns:a16="http://schemas.microsoft.com/office/drawing/2014/main" id="{DEA0328B-09E7-A944-9879-D8E7E18F8E4E}"/>
              </a:ext>
            </a:extLst>
          </p:cNvPr>
          <p:cNvSpPr>
            <a:spLocks noGrp="1"/>
          </p:cNvSpPr>
          <p:nvPr>
            <p:ph sz="half" idx="2"/>
          </p:nvPr>
        </p:nvSpPr>
        <p:spPr>
          <a:xfrm>
            <a:off x="6356845"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a:extLst>
              <a:ext uri="{FF2B5EF4-FFF2-40B4-BE49-F238E27FC236}">
                <a16:creationId xmlns:a16="http://schemas.microsoft.com/office/drawing/2014/main" id="{BA77883A-B2AF-F84D-A1E9-FFD60C6F44A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dirty="0"/>
              <a:t>Click to add title</a:t>
            </a:r>
            <a:endParaRPr lang="en-US" dirty="0"/>
          </a:p>
        </p:txBody>
      </p:sp>
      <p:cxnSp>
        <p:nvCxnSpPr>
          <p:cNvPr id="13" name="Straight Connector 12">
            <a:extLst>
              <a:ext uri="{FF2B5EF4-FFF2-40B4-BE49-F238E27FC236}">
                <a16:creationId xmlns:a16="http://schemas.microsoft.com/office/drawing/2014/main" id="{0745A705-3F91-2F47-AB5E-F3F6DEB9D311}"/>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DF65E86-18D9-814F-9935-6A0B911829AE}"/>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4EEF5A5F-DF53-FB46-B76F-94D7BDC0BDF1}"/>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23" name="Straight Connector 22">
            <a:extLst>
              <a:ext uri="{FF2B5EF4-FFF2-40B4-BE49-F238E27FC236}">
                <a16:creationId xmlns:a16="http://schemas.microsoft.com/office/drawing/2014/main" id="{4102A916-2E39-C14C-80A9-2B7FBB0C166A}"/>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Health Economics Unit Logo">
            <a:extLst>
              <a:ext uri="{FF2B5EF4-FFF2-40B4-BE49-F238E27FC236}">
                <a16:creationId xmlns:a16="http://schemas.microsoft.com/office/drawing/2014/main" id="{37764ECC-A7D6-B242-8FBB-FE30B5CCD6DC}"/>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132024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7" name="Picture 16" descr="Health Economics Unit Logo">
            <a:extLst>
              <a:ext uri="{FF2B5EF4-FFF2-40B4-BE49-F238E27FC236}">
                <a16:creationId xmlns:a16="http://schemas.microsoft.com/office/drawing/2014/main" id="{2426FF02-6937-2047-9359-9841807D4BC1}"/>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400630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63863-BCA5-9349-AB03-552B89750B30}"/>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dirty="0"/>
              <a:t>Click to add title</a:t>
            </a:r>
            <a:endParaRPr lang="en-US" dirty="0"/>
          </a:p>
        </p:txBody>
      </p:sp>
      <p:sp>
        <p:nvSpPr>
          <p:cNvPr id="11" name="Text Placeholder 2">
            <a:extLst>
              <a:ext uri="{FF2B5EF4-FFF2-40B4-BE49-F238E27FC236}">
                <a16:creationId xmlns:a16="http://schemas.microsoft.com/office/drawing/2014/main" id="{90F7376E-F543-124A-8E38-39A6D59E01B5}"/>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2" name="Picture 11" descr="Health Economics Unit Logo">
            <a:extLst>
              <a:ext uri="{FF2B5EF4-FFF2-40B4-BE49-F238E27FC236}">
                <a16:creationId xmlns:a16="http://schemas.microsoft.com/office/drawing/2014/main" id="{534E3D9F-041D-DC49-90AA-E21159530E74}"/>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6154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9765C5-D544-6946-9B44-F6A47E09905D}"/>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dirty="0"/>
              <a:t>Click to add title</a:t>
            </a:r>
            <a:endParaRPr lang="en-US" dirty="0"/>
          </a:p>
        </p:txBody>
      </p:sp>
      <p:sp>
        <p:nvSpPr>
          <p:cNvPr id="11" name="Text Placeholder 2">
            <a:extLst>
              <a:ext uri="{FF2B5EF4-FFF2-40B4-BE49-F238E27FC236}">
                <a16:creationId xmlns:a16="http://schemas.microsoft.com/office/drawing/2014/main" id="{F96B6E96-3D20-894E-8A17-8E61A692C6AB}"/>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2" name="Picture 11" descr="Health Economics Unit Logo">
            <a:extLst>
              <a:ext uri="{FF2B5EF4-FFF2-40B4-BE49-F238E27FC236}">
                <a16:creationId xmlns:a16="http://schemas.microsoft.com/office/drawing/2014/main" id="{520D7E08-267D-FA43-80EF-09C4EBF13D87}"/>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85741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169638" y="2860210"/>
            <a:ext cx="3590361" cy="3552765"/>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dirty="0"/>
              <a:t>“Click here to add quote”</a:t>
            </a:r>
            <a:endParaRPr lang="en-US" dirty="0"/>
          </a:p>
        </p:txBody>
      </p:sp>
      <p:pic>
        <p:nvPicPr>
          <p:cNvPr id="9" name="Picture 8" descr="Health Economics Unit Logo">
            <a:extLst>
              <a:ext uri="{FF2B5EF4-FFF2-40B4-BE49-F238E27FC236}">
                <a16:creationId xmlns:a16="http://schemas.microsoft.com/office/drawing/2014/main" id="{1A65CEB4-3B17-B34F-9475-E722BB4D8FD7}"/>
              </a:ext>
            </a:extLst>
          </p:cNvPr>
          <p:cNvPicPr>
            <a:picLocks noChangeAspect="1"/>
          </p:cNvPicPr>
          <p:nvPr userDrawn="1"/>
        </p:nvPicPr>
        <p:blipFill>
          <a:blip r:embed="rId3"/>
          <a:srcRect/>
          <a:stretch/>
        </p:blipFill>
        <p:spPr>
          <a:xfrm>
            <a:off x="432000" y="445023"/>
            <a:ext cx="2302056" cy="189313"/>
          </a:xfrm>
          <a:prstGeom prst="rect">
            <a:avLst/>
          </a:prstGeom>
        </p:spPr>
      </p:pic>
      <p:cxnSp>
        <p:nvCxnSpPr>
          <p:cNvPr id="11" name="Straight Connector 10">
            <a:extLst>
              <a:ext uri="{FF2B5EF4-FFF2-40B4-BE49-F238E27FC236}">
                <a16:creationId xmlns:a16="http://schemas.microsoft.com/office/drawing/2014/main" id="{D6B07CA6-80F7-A045-B8CD-58DDA24070AD}"/>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1">
            <a:extLst>
              <a:ext uri="{FF2B5EF4-FFF2-40B4-BE49-F238E27FC236}">
                <a16:creationId xmlns:a16="http://schemas.microsoft.com/office/drawing/2014/main" id="{45FD2D72-D55C-B640-9C29-C70DDCDBA70B}"/>
              </a:ext>
            </a:extLst>
          </p:cNvPr>
          <p:cNvSpPr>
            <a:spLocks noGrp="1"/>
          </p:cNvSpPr>
          <p:nvPr>
            <p:ph type="body" sz="quarter" idx="13"/>
          </p:nvPr>
        </p:nvSpPr>
        <p:spPr>
          <a:xfrm>
            <a:off x="432000" y="2860211"/>
            <a:ext cx="6628367"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a:extLst>
              <a:ext uri="{FF2B5EF4-FFF2-40B4-BE49-F238E27FC236}">
                <a16:creationId xmlns:a16="http://schemas.microsoft.com/office/drawing/2014/main" id="{235C048A-435B-AD4E-BADB-B8F3F25AEC96}"/>
              </a:ext>
            </a:extLst>
          </p:cNvPr>
          <p:cNvSpPr>
            <a:spLocks noGrp="1"/>
          </p:cNvSpPr>
          <p:nvPr>
            <p:ph type="title" hasCustomPrompt="1"/>
          </p:nvPr>
        </p:nvSpPr>
        <p:spPr>
          <a:xfrm>
            <a:off x="432000" y="1054100"/>
            <a:ext cx="6628367" cy="1099594"/>
          </a:xfrm>
        </p:spPr>
        <p:txBody>
          <a:bodyPr lIns="0" tIns="0" rIns="0" bIns="0" anchor="b" anchorCtr="0"/>
          <a:lstStyle>
            <a:lvl1pPr algn="l">
              <a:defRPr sz="3800"/>
            </a:lvl1pPr>
          </a:lstStyle>
          <a:p>
            <a:r>
              <a:rPr lang="en-GB" dirty="0"/>
              <a:t>Click to add title</a:t>
            </a:r>
            <a:endParaRPr lang="en-US" dirty="0"/>
          </a:p>
        </p:txBody>
      </p:sp>
    </p:spTree>
    <p:extLst>
      <p:ext uri="{BB962C8B-B14F-4D97-AF65-F5344CB8AC3E}">
        <p14:creationId xmlns:p14="http://schemas.microsoft.com/office/powerpoint/2010/main" val="309004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Health Economics Unit Logo">
            <a:extLst>
              <a:ext uri="{FF2B5EF4-FFF2-40B4-BE49-F238E27FC236}">
                <a16:creationId xmlns:a16="http://schemas.microsoft.com/office/drawing/2014/main" id="{046B6B7A-7060-234D-AF6C-1FBF0AAA75C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8" name="Title 1">
            <a:extLst>
              <a:ext uri="{FF2B5EF4-FFF2-40B4-BE49-F238E27FC236}">
                <a16:creationId xmlns:a16="http://schemas.microsoft.com/office/drawing/2014/main" id="{5A2471FA-1231-434F-B782-301F48563207}"/>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9" name="Straight Connector 18">
            <a:extLst>
              <a:ext uri="{FF2B5EF4-FFF2-40B4-BE49-F238E27FC236}">
                <a16:creationId xmlns:a16="http://schemas.microsoft.com/office/drawing/2014/main" id="{45F00483-922C-9D4E-A6A0-D640488A76B4}"/>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D2ECEE12-6D52-D742-A84E-97D8FC822F63}"/>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21" name="Slide Number Placeholder 5">
            <a:extLst>
              <a:ext uri="{FF2B5EF4-FFF2-40B4-BE49-F238E27FC236}">
                <a16:creationId xmlns:a16="http://schemas.microsoft.com/office/drawing/2014/main" id="{31F2CA19-3521-7F40-93A3-A18946AF8CB8}"/>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2" name="Straight Connector 21">
            <a:extLst>
              <a:ext uri="{FF2B5EF4-FFF2-40B4-BE49-F238E27FC236}">
                <a16:creationId xmlns:a16="http://schemas.microsoft.com/office/drawing/2014/main" id="{BFA64CED-785F-3644-80D0-081D638476C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75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Health Economics Unit Logo">
            <a:extLst>
              <a:ext uri="{FF2B5EF4-FFF2-40B4-BE49-F238E27FC236}">
                <a16:creationId xmlns:a16="http://schemas.microsoft.com/office/drawing/2014/main" id="{A4B22611-D5CA-5F48-8625-98A2BE9B4C9E}"/>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Slide Number Placeholder 5">
            <a:extLst>
              <a:ext uri="{FF2B5EF4-FFF2-40B4-BE49-F238E27FC236}">
                <a16:creationId xmlns:a16="http://schemas.microsoft.com/office/drawing/2014/main" id="{52C9DDAE-3ABC-AE43-844A-132C18157D3D}"/>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14" name="Straight Connector 13">
            <a:extLst>
              <a:ext uri="{FF2B5EF4-FFF2-40B4-BE49-F238E27FC236}">
                <a16:creationId xmlns:a16="http://schemas.microsoft.com/office/drawing/2014/main" id="{F45C3954-FDE1-6B42-A171-7A459A3B681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4E2B25-0F08-4CF0-9BA2-3FB8772E4A9C}"/>
              </a:ext>
            </a:extLst>
          </p:cNvPr>
          <p:cNvSpPr txBox="1"/>
          <p:nvPr userDrawn="1"/>
        </p:nvSpPr>
        <p:spPr>
          <a:xfrm>
            <a:off x="7876565" y="441975"/>
            <a:ext cx="3598886" cy="261610"/>
          </a:xfrm>
          <a:prstGeom prst="rect">
            <a:avLst/>
          </a:prstGeom>
          <a:noFill/>
        </p:spPr>
        <p:txBody>
          <a:bodyPr wrap="square" rtlCol="0">
            <a:spAutoFit/>
          </a:bodyPr>
          <a:lstStyle/>
          <a:p>
            <a:pPr algn="l"/>
            <a:r>
              <a:rPr lang="en-GB" sz="1100" b="1" dirty="0"/>
              <a:t>PHM - from focusing on illness to promoting health</a:t>
            </a:r>
          </a:p>
        </p:txBody>
      </p:sp>
    </p:spTree>
    <p:extLst>
      <p:ext uri="{BB962C8B-B14F-4D97-AF65-F5344CB8AC3E}">
        <p14:creationId xmlns:p14="http://schemas.microsoft.com/office/powerpoint/2010/main" val="1996249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8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Health Economics Unit Logo">
            <a:extLst>
              <a:ext uri="{FF2B5EF4-FFF2-40B4-BE49-F238E27FC236}">
                <a16:creationId xmlns:a16="http://schemas.microsoft.com/office/drawing/2014/main" id="{22FD9593-914E-E44C-BB34-818B25E3A47C}"/>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5" name="Title 1">
            <a:extLst>
              <a:ext uri="{FF2B5EF4-FFF2-40B4-BE49-F238E27FC236}">
                <a16:creationId xmlns:a16="http://schemas.microsoft.com/office/drawing/2014/main" id="{4D312081-DDD8-9D4E-8066-BD58DCABB060}"/>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16" name="Straight Connector 15">
            <a:extLst>
              <a:ext uri="{FF2B5EF4-FFF2-40B4-BE49-F238E27FC236}">
                <a16:creationId xmlns:a16="http://schemas.microsoft.com/office/drawing/2014/main" id="{8439D304-4E46-E74B-9465-72DA7BF5CA24}"/>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1">
            <a:extLst>
              <a:ext uri="{FF2B5EF4-FFF2-40B4-BE49-F238E27FC236}">
                <a16:creationId xmlns:a16="http://schemas.microsoft.com/office/drawing/2014/main" id="{671B3FB8-0F0D-A24F-85D4-830F53590E74}"/>
              </a:ext>
            </a:extLst>
          </p:cNvPr>
          <p:cNvSpPr>
            <a:spLocks noGrp="1"/>
          </p:cNvSpPr>
          <p:nvPr>
            <p:ph type="body" sz="quarter" idx="13"/>
          </p:nvPr>
        </p:nvSpPr>
        <p:spPr>
          <a:xfrm>
            <a:off x="432000" y="2860211"/>
            <a:ext cx="6628367"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Picture Placeholder 2">
            <a:extLst>
              <a:ext uri="{FF2B5EF4-FFF2-40B4-BE49-F238E27FC236}">
                <a16:creationId xmlns:a16="http://schemas.microsoft.com/office/drawing/2014/main" id="{CAF4292D-B3DD-4D42-A82B-ABFD6E7EC066}"/>
              </a:ext>
            </a:extLst>
          </p:cNvPr>
          <p:cNvSpPr>
            <a:spLocks noGrp="1"/>
          </p:cNvSpPr>
          <p:nvPr>
            <p:ph type="pic" idx="1"/>
          </p:nvPr>
        </p:nvSpPr>
        <p:spPr>
          <a:xfrm>
            <a:off x="7622498" y="0"/>
            <a:ext cx="4569502"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5104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Health Economics Unit Logo">
            <a:extLst>
              <a:ext uri="{FF2B5EF4-FFF2-40B4-BE49-F238E27FC236}">
                <a16:creationId xmlns:a16="http://schemas.microsoft.com/office/drawing/2014/main" id="{D0C92FC4-5A22-2D4C-9A54-0556F2789E74}"/>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2">
            <a:extLst>
              <a:ext uri="{FF2B5EF4-FFF2-40B4-BE49-F238E27FC236}">
                <a16:creationId xmlns:a16="http://schemas.microsoft.com/office/drawing/2014/main" id="{049196CF-9DAD-9B46-A7EF-D37E48B624A4}"/>
              </a:ext>
            </a:extLst>
          </p:cNvPr>
          <p:cNvSpPr>
            <a:spLocks noGrp="1"/>
          </p:cNvSpPr>
          <p:nvPr>
            <p:ph type="pic" idx="1"/>
          </p:nvPr>
        </p:nvSpPr>
        <p:spPr>
          <a:xfrm>
            <a:off x="6350844" y="1147166"/>
            <a:ext cx="5400000" cy="526579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39280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rc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bg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412858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Sh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0" y="0"/>
            <a:ext cx="7620000" cy="6858000"/>
          </a:xfrm>
        </p:spPr>
        <p:txBody>
          <a:bodyPr anchor="ctr" anchorCtr="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a:p>
            <a:endParaRPr lang="en-US"/>
          </a:p>
          <a:p>
            <a:endParaRPr lang="en-US"/>
          </a:p>
          <a:p>
            <a:endParaRPr lang="en-US"/>
          </a:p>
        </p:txBody>
      </p:sp>
    </p:spTree>
    <p:extLst>
      <p:ext uri="{BB962C8B-B14F-4D97-AF65-F5344CB8AC3E}">
        <p14:creationId xmlns:p14="http://schemas.microsoft.com/office/powerpoint/2010/main" val="138131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DEE5CFE0-0CF5-D746-BA9F-00294C12CC21}"/>
              </a:ext>
            </a:extLst>
          </p:cNvPr>
          <p:cNvSpPr>
            <a:spLocks noGrp="1"/>
          </p:cNvSpPr>
          <p:nvPr>
            <p:ph type="chart" sz="quarter" idx="14"/>
          </p:nvPr>
        </p:nvSpPr>
        <p:spPr>
          <a:xfrm>
            <a:off x="6350845" y="1147166"/>
            <a:ext cx="5400000" cy="5265799"/>
          </a:xfrm>
        </p:spPr>
        <p:txBody>
          <a:bodyPr/>
          <a:lstStyle>
            <a:lvl1pPr>
              <a:buNone/>
              <a:defRPr/>
            </a:lvl1pPr>
          </a:lstStyle>
          <a:p>
            <a:r>
              <a:rPr lang="en-US"/>
              <a:t>Click icon to add chart</a:t>
            </a:r>
          </a:p>
        </p:txBody>
      </p:sp>
      <p:pic>
        <p:nvPicPr>
          <p:cNvPr id="16" name="Picture 15" descr="Health Economics Unit Logo">
            <a:extLst>
              <a:ext uri="{FF2B5EF4-FFF2-40B4-BE49-F238E27FC236}">
                <a16:creationId xmlns:a16="http://schemas.microsoft.com/office/drawing/2014/main" id="{D0C92FC4-5A22-2D4C-9A54-0556F2789E74}"/>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1126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dirty="0"/>
              <a:t>Click to add email</a:t>
            </a:r>
            <a:endParaRPr lang="en-US" dirty="0"/>
          </a:p>
        </p:txBody>
      </p:sp>
      <p:sp>
        <p:nvSpPr>
          <p:cNvPr id="23" name="Text Placeholder 21">
            <a:extLst>
              <a:ext uri="{FF2B5EF4-FFF2-40B4-BE49-F238E27FC236}">
                <a16:creationId xmlns:a16="http://schemas.microsoft.com/office/drawing/2014/main" id="{C161C801-791F-5646-9D8D-1D4C7893521D}"/>
              </a:ext>
            </a:extLst>
          </p:cNvPr>
          <p:cNvSpPr>
            <a:spLocks noGrp="1"/>
          </p:cNvSpPr>
          <p:nvPr>
            <p:ph type="body" sz="quarter" idx="17" hasCustomPrompt="1"/>
          </p:nvPr>
        </p:nvSpPr>
        <p:spPr>
          <a:xfrm>
            <a:off x="6149975" y="5049132"/>
            <a:ext cx="5499100" cy="431800"/>
          </a:xfrm>
        </p:spPr>
        <p:txBody>
          <a:bodyPr anchor="ctr" anchorCtr="0">
            <a:normAutofit/>
          </a:bodyPr>
          <a:lstStyle>
            <a:lvl1pPr>
              <a:buNone/>
              <a:defRPr sz="1800">
                <a:solidFill>
                  <a:schemeClr val="tx1"/>
                </a:solidFill>
              </a:defRPr>
            </a:lvl1pPr>
          </a:lstStyle>
          <a:p>
            <a:pPr lvl="0"/>
            <a:r>
              <a:rPr lang="en-GB" dirty="0"/>
              <a:t>Click to add website</a:t>
            </a:r>
            <a:endParaRPr lang="en-US" dirty="0"/>
          </a:p>
        </p:txBody>
      </p:sp>
      <p:sp>
        <p:nvSpPr>
          <p:cNvPr id="9" name="Oval 8">
            <a:extLst>
              <a:ext uri="{FF2B5EF4-FFF2-40B4-BE49-F238E27FC236}">
                <a16:creationId xmlns:a16="http://schemas.microsoft.com/office/drawing/2014/main" id="{61EABD27-E8D7-404F-9518-1C92A9FF34CC}"/>
              </a:ext>
              <a:ext uri="{C183D7F6-B498-43B3-948B-1728B52AA6E4}">
                <adec:decorative xmlns:adec="http://schemas.microsoft.com/office/drawing/2017/decorative" val="1"/>
              </a:ext>
            </a:extLst>
          </p:cNvPr>
          <p:cNvSpPr>
            <a:spLocks noChangeAspect="1"/>
          </p:cNvSpPr>
          <p:nvPr userDrawn="1"/>
        </p:nvSpPr>
        <p:spPr>
          <a:xfrm>
            <a:off x="5610287" y="5060447"/>
            <a:ext cx="432000" cy="432000"/>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Tree>
    <p:extLst>
      <p:ext uri="{BB962C8B-B14F-4D97-AF65-F5344CB8AC3E}">
        <p14:creationId xmlns:p14="http://schemas.microsoft.com/office/powerpoint/2010/main" val="2010112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dirty="0"/>
              <a:t>Click to add email</a:t>
            </a:r>
            <a:endParaRPr lang="en-US" dirty="0"/>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Tree>
    <p:extLst>
      <p:ext uri="{BB962C8B-B14F-4D97-AF65-F5344CB8AC3E}">
        <p14:creationId xmlns:p14="http://schemas.microsoft.com/office/powerpoint/2010/main" val="216334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EC05A-B5E8-9E4B-985B-FEA2C722CC26}"/>
              </a:ext>
            </a:extLst>
          </p:cNvPr>
          <p:cNvPicPr>
            <a:picLocks noChangeAspect="1"/>
          </p:cNvPicPr>
          <p:nvPr userDrawn="1"/>
        </p:nvPicPr>
        <p:blipFill>
          <a:blip r:embed="rId3"/>
          <a:srcRect/>
          <a:stretch/>
        </p:blipFill>
        <p:spPr>
          <a:xfrm>
            <a:off x="548473" y="539356"/>
            <a:ext cx="1610526" cy="540000"/>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1111169" y="1477518"/>
            <a:ext cx="10509811" cy="971033"/>
          </a:xfrm>
        </p:spPr>
        <p:txBody>
          <a:bodyPr lIns="0" tIns="0" rIns="0" bIns="0" anchor="t" anchorCtr="0"/>
          <a:lstStyle>
            <a:lvl1pPr>
              <a:defRPr sz="3800">
                <a:solidFill>
                  <a:schemeClr val="bg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511AB511-4415-CF4C-9E5A-82528E9E543B}"/>
              </a:ext>
            </a:extLst>
          </p:cNvPr>
          <p:cNvSpPr>
            <a:spLocks noGrp="1"/>
          </p:cNvSpPr>
          <p:nvPr>
            <p:ph idx="1"/>
          </p:nvPr>
        </p:nvSpPr>
        <p:spPr>
          <a:xfrm>
            <a:off x="1111170" y="2768300"/>
            <a:ext cx="10509812" cy="27651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1111169" y="6086117"/>
            <a:ext cx="10509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0CEFB96-57CA-3749-B73D-6633D9D20A40}"/>
              </a:ext>
            </a:extLst>
          </p:cNvPr>
          <p:cNvSpPr>
            <a:spLocks noGrp="1"/>
          </p:cNvSpPr>
          <p:nvPr>
            <p:ph type="ftr" sz="quarter" idx="11"/>
          </p:nvPr>
        </p:nvSpPr>
        <p:spPr>
          <a:xfrm>
            <a:off x="1111170" y="6139745"/>
            <a:ext cx="7042230" cy="207009"/>
          </a:xfrm>
        </p:spPr>
        <p:txBody>
          <a:bodyPr anchor="b" anchorCtr="0"/>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8610600" y="6139745"/>
            <a:ext cx="3010380" cy="207009"/>
          </a:xfrm>
        </p:spPr>
        <p:txBody>
          <a:bodyPr anchor="b" anchorCtr="0"/>
          <a:lstStyle>
            <a:lvl1pPr>
              <a:defRPr>
                <a:solidFill>
                  <a:schemeClr val="bg1"/>
                </a:solidFill>
              </a:defRPr>
            </a:lvl1pPr>
          </a:lstStyle>
          <a:p>
            <a:fld id="{DFCA9D46-5061-CB44-B974-7368B75C86DF}" type="slidenum">
              <a:rPr lang="en-US" smtClean="0"/>
              <a:pPr/>
              <a:t>‹#›</a:t>
            </a:fld>
            <a:endParaRPr lang="en-US"/>
          </a:p>
        </p:txBody>
      </p:sp>
    </p:spTree>
    <p:extLst>
      <p:ext uri="{BB962C8B-B14F-4D97-AF65-F5344CB8AC3E}">
        <p14:creationId xmlns:p14="http://schemas.microsoft.com/office/powerpoint/2010/main" val="4173924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81B32874-F3CC-1843-828F-854B48AF03E0}"/>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14" name="Title 1">
            <a:extLst>
              <a:ext uri="{FF2B5EF4-FFF2-40B4-BE49-F238E27FC236}">
                <a16:creationId xmlns:a16="http://schemas.microsoft.com/office/drawing/2014/main" id="{417115D7-45F6-424B-8866-CB2DE42D8A35}"/>
              </a:ext>
            </a:extLst>
          </p:cNvPr>
          <p:cNvSpPr>
            <a:spLocks noGrp="1"/>
          </p:cNvSpPr>
          <p:nvPr>
            <p:ph type="title" hasCustomPrompt="1"/>
          </p:nvPr>
        </p:nvSpPr>
        <p:spPr>
          <a:xfrm>
            <a:off x="1111169" y="1477518"/>
            <a:ext cx="561690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1136400" y="2768297"/>
            <a:ext cx="558952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077200" y="2768297"/>
            <a:ext cx="3563815" cy="2765114"/>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dirty="0"/>
              <a:t>“Click here to add quote”</a:t>
            </a:r>
            <a:endParaRPr lang="en-US" dirty="0"/>
          </a:p>
        </p:txBody>
      </p:sp>
      <p:cxnSp>
        <p:nvCxnSpPr>
          <p:cNvPr id="16" name="Straight Connector 15">
            <a:extLst>
              <a:ext uri="{FF2B5EF4-FFF2-40B4-BE49-F238E27FC236}">
                <a16:creationId xmlns:a16="http://schemas.microsoft.com/office/drawing/2014/main" id="{F9D666A9-2466-AB49-AB35-3248198842B4}"/>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C43234E-4D2E-D345-9D7A-2F724C0A48E0}"/>
              </a:ext>
            </a:extLst>
          </p:cNvPr>
          <p:cNvSpPr>
            <a:spLocks noGrp="1"/>
          </p:cNvSpPr>
          <p:nvPr>
            <p:ph type="ftr" sz="quarter" idx="11"/>
          </p:nvPr>
        </p:nvSpPr>
        <p:spPr>
          <a:xfrm>
            <a:off x="1111170" y="6139745"/>
            <a:ext cx="5614750" cy="207009"/>
          </a:xfrm>
        </p:spPr>
        <p:txBody>
          <a:bodyPr anchor="b" anchorCtr="0"/>
          <a:lstStyle/>
          <a:p>
            <a:endParaRPr lang="en-US" dirty="0"/>
          </a:p>
        </p:txBody>
      </p:sp>
    </p:spTree>
    <p:extLst>
      <p:ext uri="{BB962C8B-B14F-4D97-AF65-F5344CB8AC3E}">
        <p14:creationId xmlns:p14="http://schemas.microsoft.com/office/powerpoint/2010/main" val="3882144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319FF2D3-93CE-5F49-A9C4-B14175A97E0D}"/>
              </a:ext>
            </a:extLst>
          </p:cNvPr>
          <p:cNvPicPr>
            <a:picLocks noChangeAspect="1"/>
          </p:cNvPicPr>
          <p:nvPr userDrawn="1"/>
        </p:nvPicPr>
        <p:blipFill>
          <a:blip r:embed="rId3"/>
          <a:stretch>
            <a:fill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tx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1479123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a:extLst>
              <a:ext uri="{FF2B5EF4-FFF2-40B4-BE49-F238E27FC236}">
                <a16:creationId xmlns:a16="http://schemas.microsoft.com/office/drawing/2014/main" id="{B16B26A2-03EE-9B43-883D-548131EF5EBC}"/>
              </a:ext>
            </a:extLst>
          </p:cNvPr>
          <p:cNvPicPr>
            <a:picLocks noChangeAspect="1"/>
          </p:cNvPicPr>
          <p:nvPr userDrawn="1"/>
        </p:nvPicPr>
        <p:blipFill>
          <a:blip r:embed="rId4"/>
          <a:src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bg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3919473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384EC05A-B5E8-9E4B-985B-FEA2C722CC26}"/>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1111169" y="1477518"/>
            <a:ext cx="1050981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511AB511-4415-CF4C-9E5A-82528E9E543B}"/>
              </a:ext>
            </a:extLst>
          </p:cNvPr>
          <p:cNvSpPr>
            <a:spLocks noGrp="1"/>
          </p:cNvSpPr>
          <p:nvPr>
            <p:ph idx="1"/>
          </p:nvPr>
        </p:nvSpPr>
        <p:spPr>
          <a:xfrm>
            <a:off x="1111170" y="2768300"/>
            <a:ext cx="10509812" cy="276511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0CEFB96-57CA-3749-B73D-6633D9D20A40}"/>
              </a:ext>
            </a:extLst>
          </p:cNvPr>
          <p:cNvSpPr>
            <a:spLocks noGrp="1"/>
          </p:cNvSpPr>
          <p:nvPr>
            <p:ph type="ftr" sz="quarter" idx="11"/>
          </p:nvPr>
        </p:nvSpPr>
        <p:spPr>
          <a:xfrm>
            <a:off x="1111170" y="6139745"/>
            <a:ext cx="7042230" cy="207009"/>
          </a:xfrm>
        </p:spPr>
        <p:txBody>
          <a:bodyPr anchor="b" anchorCtr="0"/>
          <a:lstStyle/>
          <a:p>
            <a:endParaRPr lang="en-US"/>
          </a:p>
        </p:txBody>
      </p: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3491182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EC05A-B5E8-9E4B-985B-FEA2C722CC26}"/>
              </a:ext>
            </a:extLst>
          </p:cNvPr>
          <p:cNvPicPr>
            <a:picLocks noChangeAspect="1"/>
          </p:cNvPicPr>
          <p:nvPr userDrawn="1"/>
        </p:nvPicPr>
        <p:blipFill>
          <a:blip r:embed="rId3"/>
          <a:srcRect/>
          <a:stretch/>
        </p:blipFill>
        <p:spPr>
          <a:xfrm>
            <a:off x="548473" y="539356"/>
            <a:ext cx="1610526" cy="540000"/>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1111169" y="1477518"/>
            <a:ext cx="10509811" cy="971033"/>
          </a:xfrm>
        </p:spPr>
        <p:txBody>
          <a:bodyPr lIns="0" tIns="0" rIns="0" bIns="0" anchor="t" anchorCtr="0"/>
          <a:lstStyle>
            <a:lvl1pPr>
              <a:defRPr sz="3800">
                <a:solidFill>
                  <a:schemeClr val="bg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511AB511-4415-CF4C-9E5A-82528E9E543B}"/>
              </a:ext>
            </a:extLst>
          </p:cNvPr>
          <p:cNvSpPr>
            <a:spLocks noGrp="1"/>
          </p:cNvSpPr>
          <p:nvPr>
            <p:ph idx="1"/>
          </p:nvPr>
        </p:nvSpPr>
        <p:spPr>
          <a:xfrm>
            <a:off x="1111170" y="2768300"/>
            <a:ext cx="10509812" cy="27651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1111169" y="6086117"/>
            <a:ext cx="10509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0CEFB96-57CA-3749-B73D-6633D9D20A40}"/>
              </a:ext>
            </a:extLst>
          </p:cNvPr>
          <p:cNvSpPr>
            <a:spLocks noGrp="1"/>
          </p:cNvSpPr>
          <p:nvPr>
            <p:ph type="ftr" sz="quarter" idx="11"/>
          </p:nvPr>
        </p:nvSpPr>
        <p:spPr>
          <a:xfrm>
            <a:off x="1111170" y="6139745"/>
            <a:ext cx="7042230" cy="207009"/>
          </a:xfrm>
        </p:spPr>
        <p:txBody>
          <a:bodyPr anchor="b" anchorCtr="0"/>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8610600" y="6139745"/>
            <a:ext cx="3010380" cy="207009"/>
          </a:xfrm>
        </p:spPr>
        <p:txBody>
          <a:bodyPr anchor="b" anchorCtr="0"/>
          <a:lstStyle>
            <a:lvl1pPr>
              <a:defRPr>
                <a:solidFill>
                  <a:schemeClr val="bg1"/>
                </a:solidFill>
              </a:defRPr>
            </a:lvl1pPr>
          </a:lstStyle>
          <a:p>
            <a:fld id="{DFCA9D46-5061-CB44-B974-7368B75C86DF}" type="slidenum">
              <a:rPr lang="en-US" smtClean="0"/>
              <a:pPr/>
              <a:t>‹#›</a:t>
            </a:fld>
            <a:endParaRPr lang="en-US"/>
          </a:p>
        </p:txBody>
      </p:sp>
    </p:spTree>
    <p:extLst>
      <p:ext uri="{BB962C8B-B14F-4D97-AF65-F5344CB8AC3E}">
        <p14:creationId xmlns:p14="http://schemas.microsoft.com/office/powerpoint/2010/main" val="333122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Unit Logo">
            <a:extLst>
              <a:ext uri="{FF2B5EF4-FFF2-40B4-BE49-F238E27FC236}">
                <a16:creationId xmlns:a16="http://schemas.microsoft.com/office/drawing/2014/main" id="{384EC05A-B5E8-9E4B-985B-FEA2C722CC26}"/>
              </a:ext>
            </a:extLst>
          </p:cNvPr>
          <p:cNvPicPr>
            <a:picLocks noChangeAspect="1"/>
          </p:cNvPicPr>
          <p:nvPr userDrawn="1"/>
        </p:nvPicPr>
        <p:blipFill>
          <a:blip r:embed="rId3"/>
          <a:srcRect/>
          <a:stretch/>
        </p:blipFill>
        <p:spPr>
          <a:xfrm>
            <a:off x="432000" y="445023"/>
            <a:ext cx="2302056" cy="189313"/>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13" name="Straight Connector 12">
            <a:extLst>
              <a:ext uri="{FF2B5EF4-FFF2-40B4-BE49-F238E27FC236}">
                <a16:creationId xmlns:a16="http://schemas.microsoft.com/office/drawing/2014/main" id="{5191C50E-4191-1F4A-848E-E82EF4DD10A9}"/>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A16A62A7-F4E1-1E4C-8E35-33FADB16ABAB}"/>
              </a:ext>
            </a:extLst>
          </p:cNvPr>
          <p:cNvSpPr>
            <a:spLocks noGrp="1"/>
          </p:cNvSpPr>
          <p:nvPr>
            <p:ph type="body" sz="quarter" idx="13"/>
          </p:nvPr>
        </p:nvSpPr>
        <p:spPr>
          <a:xfrm>
            <a:off x="432000" y="2272977"/>
            <a:ext cx="11318875" cy="41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Box 2">
            <a:extLst>
              <a:ext uri="{FF2B5EF4-FFF2-40B4-BE49-F238E27FC236}">
                <a16:creationId xmlns:a16="http://schemas.microsoft.com/office/drawing/2014/main" id="{FA333969-B3F9-49CA-AA90-8294BB833BCC}"/>
              </a:ext>
            </a:extLst>
          </p:cNvPr>
          <p:cNvSpPr txBox="1"/>
          <p:nvPr userDrawn="1"/>
        </p:nvSpPr>
        <p:spPr>
          <a:xfrm>
            <a:off x="7899050" y="441975"/>
            <a:ext cx="3598886" cy="261610"/>
          </a:xfrm>
          <a:prstGeom prst="rect">
            <a:avLst/>
          </a:prstGeom>
          <a:noFill/>
        </p:spPr>
        <p:txBody>
          <a:bodyPr wrap="square" rtlCol="0">
            <a:spAutoFit/>
          </a:bodyPr>
          <a:lstStyle/>
          <a:p>
            <a:pPr algn="l"/>
            <a:r>
              <a:rPr lang="en-GB" sz="1100" b="1" dirty="0"/>
              <a:t>PHM - from focusing on illness to promoting health</a:t>
            </a:r>
          </a:p>
        </p:txBody>
      </p:sp>
    </p:spTree>
    <p:extLst>
      <p:ext uri="{BB962C8B-B14F-4D97-AF65-F5344CB8AC3E}">
        <p14:creationId xmlns:p14="http://schemas.microsoft.com/office/powerpoint/2010/main" val="2337101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608F91AF-5707-584F-A6E5-AA402CC30C12}"/>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1107440" y="1465437"/>
            <a:ext cx="5614750" cy="2349644"/>
          </a:xfrm>
        </p:spPr>
        <p:txBody>
          <a:bodyPr lIns="0" tIns="0" rIns="0" bIns="0" anchor="b"/>
          <a:lstStyle>
            <a:lvl1pPr>
              <a:defRPr sz="46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1107440" y="4345161"/>
            <a:ext cx="5614750" cy="1131079"/>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10" name="Straight Connector 9">
            <a:extLst>
              <a:ext uri="{FF2B5EF4-FFF2-40B4-BE49-F238E27FC236}">
                <a16:creationId xmlns:a16="http://schemas.microsoft.com/office/drawing/2014/main" id="{85F04A86-708E-B943-9316-7F75DBF40F22}"/>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34C0B79-E540-B040-A45F-5B37057DE9B7}"/>
              </a:ext>
            </a:extLst>
          </p:cNvPr>
          <p:cNvSpPr>
            <a:spLocks noGrp="1"/>
          </p:cNvSpPr>
          <p:nvPr>
            <p:ph type="ftr" sz="quarter" idx="11"/>
          </p:nvPr>
        </p:nvSpPr>
        <p:spPr>
          <a:xfrm>
            <a:off x="1111170" y="6139745"/>
            <a:ext cx="5614750" cy="207009"/>
          </a:xfrm>
        </p:spPr>
        <p:txBody>
          <a:bodyPr anchor="b" anchorCtr="0"/>
          <a:lstStyle/>
          <a:p>
            <a:endParaRPr lang="en-US"/>
          </a:p>
        </p:txBody>
      </p:sp>
    </p:spTree>
    <p:extLst>
      <p:ext uri="{BB962C8B-B14F-4D97-AF65-F5344CB8AC3E}">
        <p14:creationId xmlns:p14="http://schemas.microsoft.com/office/powerpoint/2010/main" val="300586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608F91AF-5707-584F-A6E5-AA402CC30C12}"/>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1107440" y="1465437"/>
            <a:ext cx="5614750" cy="2349644"/>
          </a:xfrm>
        </p:spPr>
        <p:txBody>
          <a:bodyPr lIns="0" tIns="0" rIns="0" bIns="0" anchor="b"/>
          <a:lstStyle>
            <a:lvl1pPr>
              <a:defRPr sz="46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1107440" y="4345161"/>
            <a:ext cx="5614750" cy="1131079"/>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10" name="Straight Connector 9">
            <a:extLst>
              <a:ext uri="{FF2B5EF4-FFF2-40B4-BE49-F238E27FC236}">
                <a16:creationId xmlns:a16="http://schemas.microsoft.com/office/drawing/2014/main" id="{85F04A86-708E-B943-9316-7F75DBF40F22}"/>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34C0B79-E540-B040-A45F-5B37057DE9B7}"/>
              </a:ext>
            </a:extLst>
          </p:cNvPr>
          <p:cNvSpPr>
            <a:spLocks noGrp="1"/>
          </p:cNvSpPr>
          <p:nvPr>
            <p:ph type="ftr" sz="quarter" idx="11"/>
          </p:nvPr>
        </p:nvSpPr>
        <p:spPr>
          <a:xfrm>
            <a:off x="1111170" y="6139745"/>
            <a:ext cx="5614750" cy="207009"/>
          </a:xfrm>
        </p:spPr>
        <p:txBody>
          <a:bodyPr anchor="b" anchorCtr="0"/>
          <a:lstStyle/>
          <a:p>
            <a:endParaRPr lang="en-US"/>
          </a:p>
        </p:txBody>
      </p:sp>
    </p:spTree>
    <p:extLst>
      <p:ext uri="{BB962C8B-B14F-4D97-AF65-F5344CB8AC3E}">
        <p14:creationId xmlns:p14="http://schemas.microsoft.com/office/powerpoint/2010/main" val="3684171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Logo">
            <a:extLst>
              <a:ext uri="{FF2B5EF4-FFF2-40B4-BE49-F238E27FC236}">
                <a16:creationId xmlns:a16="http://schemas.microsoft.com/office/drawing/2014/main" id="{608F91AF-5707-584F-A6E5-AA402CC30C12}"/>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1107440" y="1465437"/>
            <a:ext cx="5614750" cy="2349644"/>
          </a:xfrm>
        </p:spPr>
        <p:txBody>
          <a:bodyPr lIns="0" tIns="0" rIns="0" bIns="0" anchor="b"/>
          <a:lstStyle>
            <a:lvl1pPr>
              <a:defRPr sz="46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1107440" y="4345161"/>
            <a:ext cx="5614750" cy="1131079"/>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cxnSp>
        <p:nvCxnSpPr>
          <p:cNvPr id="10" name="Straight Connector 9">
            <a:extLst>
              <a:ext uri="{FF2B5EF4-FFF2-40B4-BE49-F238E27FC236}">
                <a16:creationId xmlns:a16="http://schemas.microsoft.com/office/drawing/2014/main" id="{85F04A86-708E-B943-9316-7F75DBF40F22}"/>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34C0B79-E540-B040-A45F-5B37057DE9B7}"/>
              </a:ext>
            </a:extLst>
          </p:cNvPr>
          <p:cNvSpPr>
            <a:spLocks noGrp="1"/>
          </p:cNvSpPr>
          <p:nvPr>
            <p:ph type="ftr" sz="quarter" idx="11"/>
          </p:nvPr>
        </p:nvSpPr>
        <p:spPr>
          <a:xfrm>
            <a:off x="1111170" y="6139745"/>
            <a:ext cx="5614750" cy="207009"/>
          </a:xfrm>
        </p:spPr>
        <p:txBody>
          <a:bodyPr anchor="b" anchorCtr="0"/>
          <a:lstStyle/>
          <a:p>
            <a:endParaRPr lang="en-US"/>
          </a:p>
        </p:txBody>
      </p:sp>
    </p:spTree>
    <p:extLst>
      <p:ext uri="{BB962C8B-B14F-4D97-AF65-F5344CB8AC3E}">
        <p14:creationId xmlns:p14="http://schemas.microsoft.com/office/powerpoint/2010/main" val="2643677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81B32874-F3CC-1843-828F-854B48AF03E0}"/>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14" name="Title 1">
            <a:extLst>
              <a:ext uri="{FF2B5EF4-FFF2-40B4-BE49-F238E27FC236}">
                <a16:creationId xmlns:a16="http://schemas.microsoft.com/office/drawing/2014/main" id="{417115D7-45F6-424B-8866-CB2DE42D8A35}"/>
              </a:ext>
            </a:extLst>
          </p:cNvPr>
          <p:cNvSpPr>
            <a:spLocks noGrp="1"/>
          </p:cNvSpPr>
          <p:nvPr>
            <p:ph type="title" hasCustomPrompt="1"/>
          </p:nvPr>
        </p:nvSpPr>
        <p:spPr>
          <a:xfrm>
            <a:off x="1111169" y="1477518"/>
            <a:ext cx="1050981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1107440" y="2768297"/>
            <a:ext cx="504000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580980" y="2768297"/>
            <a:ext cx="504000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2" name="Straight Connector 11">
            <a:extLst>
              <a:ext uri="{FF2B5EF4-FFF2-40B4-BE49-F238E27FC236}">
                <a16:creationId xmlns:a16="http://schemas.microsoft.com/office/drawing/2014/main" id="{5D358565-DE6E-3343-BEAD-E95FB995127D}"/>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1824F7C9-B532-3D42-8014-A64ED2B0A938}"/>
              </a:ext>
            </a:extLst>
          </p:cNvPr>
          <p:cNvSpPr>
            <a:spLocks noGrp="1"/>
          </p:cNvSpPr>
          <p:nvPr>
            <p:ph type="ftr" sz="quarter" idx="11"/>
          </p:nvPr>
        </p:nvSpPr>
        <p:spPr>
          <a:xfrm>
            <a:off x="1111170" y="6139745"/>
            <a:ext cx="7042230" cy="207009"/>
          </a:xfrm>
        </p:spPr>
        <p:txBody>
          <a:bodyPr anchor="b" anchorCtr="0"/>
          <a:lstStyle/>
          <a:p>
            <a:endParaRPr lang="en-US"/>
          </a:p>
        </p:txBody>
      </p:sp>
      <p:sp>
        <p:nvSpPr>
          <p:cNvPr id="11" name="Slide Number Placeholder 5">
            <a:extLst>
              <a:ext uri="{FF2B5EF4-FFF2-40B4-BE49-F238E27FC236}">
                <a16:creationId xmlns:a16="http://schemas.microsoft.com/office/drawing/2014/main" id="{6FFD97A1-EE2C-8441-9285-E408F6C661BD}"/>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210417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81B32874-F3CC-1843-828F-854B48AF03E0}"/>
              </a:ext>
            </a:extLst>
          </p:cNvPr>
          <p:cNvPicPr>
            <a:picLocks noChangeAspect="1"/>
          </p:cNvPicPr>
          <p:nvPr userDrawn="1"/>
        </p:nvPicPr>
        <p:blipFill>
          <a:blip r:embed="rId3"/>
          <a:stretch>
            <a:fillRect/>
          </a:stretch>
        </p:blipFill>
        <p:spPr>
          <a:xfrm>
            <a:off x="548472" y="539356"/>
            <a:ext cx="1610528" cy="540000"/>
          </a:xfrm>
          <a:prstGeom prst="rect">
            <a:avLst/>
          </a:prstGeom>
        </p:spPr>
      </p:pic>
      <p:sp>
        <p:nvSpPr>
          <p:cNvPr id="14" name="Title 1">
            <a:extLst>
              <a:ext uri="{FF2B5EF4-FFF2-40B4-BE49-F238E27FC236}">
                <a16:creationId xmlns:a16="http://schemas.microsoft.com/office/drawing/2014/main" id="{417115D7-45F6-424B-8866-CB2DE42D8A35}"/>
              </a:ext>
            </a:extLst>
          </p:cNvPr>
          <p:cNvSpPr>
            <a:spLocks noGrp="1"/>
          </p:cNvSpPr>
          <p:nvPr>
            <p:ph type="title" hasCustomPrompt="1"/>
          </p:nvPr>
        </p:nvSpPr>
        <p:spPr>
          <a:xfrm>
            <a:off x="1111169" y="1477518"/>
            <a:ext cx="5616901" cy="971033"/>
          </a:xfrm>
        </p:spPr>
        <p:txBody>
          <a:bodyPr lIns="0" tIns="0" rIns="0" bIns="0" anchor="t" anchorCtr="0"/>
          <a:lstStyle>
            <a:lvl1pPr>
              <a:defRPr sz="38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1136400" y="2768297"/>
            <a:ext cx="558952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077200" y="2768297"/>
            <a:ext cx="3563815" cy="2765114"/>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dirty="0"/>
              <a:t>“Click here to add quote”</a:t>
            </a:r>
            <a:endParaRPr lang="en-US" dirty="0"/>
          </a:p>
        </p:txBody>
      </p:sp>
      <p:cxnSp>
        <p:nvCxnSpPr>
          <p:cNvPr id="16" name="Straight Connector 15">
            <a:extLst>
              <a:ext uri="{FF2B5EF4-FFF2-40B4-BE49-F238E27FC236}">
                <a16:creationId xmlns:a16="http://schemas.microsoft.com/office/drawing/2014/main" id="{F9D666A9-2466-AB49-AB35-3248198842B4}"/>
              </a:ext>
            </a:extLst>
          </p:cNvPr>
          <p:cNvCxnSpPr>
            <a:cxnSpLocks/>
          </p:cNvCxnSpPr>
          <p:nvPr userDrawn="1"/>
        </p:nvCxnSpPr>
        <p:spPr>
          <a:xfrm>
            <a:off x="1111169" y="6086117"/>
            <a:ext cx="5614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C43234E-4D2E-D345-9D7A-2F724C0A48E0}"/>
              </a:ext>
            </a:extLst>
          </p:cNvPr>
          <p:cNvSpPr>
            <a:spLocks noGrp="1"/>
          </p:cNvSpPr>
          <p:nvPr>
            <p:ph type="ftr" sz="quarter" idx="11"/>
          </p:nvPr>
        </p:nvSpPr>
        <p:spPr>
          <a:xfrm>
            <a:off x="1111170" y="6139745"/>
            <a:ext cx="5614750" cy="207009"/>
          </a:xfrm>
        </p:spPr>
        <p:txBody>
          <a:bodyPr anchor="b" anchorCtr="0"/>
          <a:lstStyle/>
          <a:p>
            <a:endParaRPr lang="en-US"/>
          </a:p>
        </p:txBody>
      </p:sp>
    </p:spTree>
    <p:extLst>
      <p:ext uri="{BB962C8B-B14F-4D97-AF65-F5344CB8AC3E}">
        <p14:creationId xmlns:p14="http://schemas.microsoft.com/office/powerpoint/2010/main" val="1102947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Health Economics Logo">
            <a:extLst>
              <a:ext uri="{FF2B5EF4-FFF2-40B4-BE49-F238E27FC236}">
                <a16:creationId xmlns:a16="http://schemas.microsoft.com/office/drawing/2014/main" id="{1889D72C-6FA3-F549-BBE9-A7809FBE148B}"/>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7" name="Title 1">
            <a:extLst>
              <a:ext uri="{FF2B5EF4-FFF2-40B4-BE49-F238E27FC236}">
                <a16:creationId xmlns:a16="http://schemas.microsoft.com/office/drawing/2014/main" id="{A9906571-D832-3442-BC24-4337F40BACC4}"/>
              </a:ext>
            </a:extLst>
          </p:cNvPr>
          <p:cNvSpPr>
            <a:spLocks noGrp="1"/>
          </p:cNvSpPr>
          <p:nvPr>
            <p:ph type="title" hasCustomPrompt="1"/>
          </p:nvPr>
        </p:nvSpPr>
        <p:spPr>
          <a:xfrm>
            <a:off x="1111169" y="1477518"/>
            <a:ext cx="10509811" cy="971033"/>
          </a:xfrm>
        </p:spPr>
        <p:txBody>
          <a:bodyPr lIns="0" tIns="0" rIns="0" bIns="0" anchor="t" anchorCtr="0"/>
          <a:lstStyle>
            <a:lvl1pPr>
              <a:defRPr sz="3800"/>
            </a:lvl1pPr>
          </a:lstStyle>
          <a:p>
            <a:r>
              <a:rPr lang="en-GB" dirty="0"/>
              <a:t>Click to add title</a:t>
            </a:r>
            <a:endParaRPr lang="en-US" dirty="0"/>
          </a:p>
        </p:txBody>
      </p:sp>
      <p:cxnSp>
        <p:nvCxnSpPr>
          <p:cNvPr id="10" name="Straight Connector 9">
            <a:extLst>
              <a:ext uri="{FF2B5EF4-FFF2-40B4-BE49-F238E27FC236}">
                <a16:creationId xmlns:a16="http://schemas.microsoft.com/office/drawing/2014/main" id="{E306BF5B-3D16-5844-B2C3-5E0F0F6681D7}"/>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A9E19A9-41A2-5A4D-94EF-C2C959F5C9A5}"/>
              </a:ext>
            </a:extLst>
          </p:cNvPr>
          <p:cNvSpPr>
            <a:spLocks noGrp="1"/>
          </p:cNvSpPr>
          <p:nvPr>
            <p:ph type="ftr" sz="quarter" idx="11"/>
          </p:nvPr>
        </p:nvSpPr>
        <p:spPr>
          <a:xfrm>
            <a:off x="1111170" y="6139745"/>
            <a:ext cx="7042230" cy="207009"/>
          </a:xfrm>
        </p:spPr>
        <p:txBody>
          <a:bodyPr anchor="b" anchorCtr="0"/>
          <a:lstStyle/>
          <a:p>
            <a:endParaRPr lang="en-US"/>
          </a:p>
        </p:txBody>
      </p:sp>
      <p:sp>
        <p:nvSpPr>
          <p:cNvPr id="9" name="Slide Number Placeholder 5">
            <a:extLst>
              <a:ext uri="{FF2B5EF4-FFF2-40B4-BE49-F238E27FC236}">
                <a16:creationId xmlns:a16="http://schemas.microsoft.com/office/drawing/2014/main" id="{C9C784D4-253D-104B-AB9B-C3D33B7C1155}"/>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3017464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17291DA4-94A3-394D-BDC3-B9B179D321C7}"/>
              </a:ext>
            </a:extLst>
          </p:cNvPr>
          <p:cNvPicPr>
            <a:picLocks noChangeAspect="1"/>
          </p:cNvPicPr>
          <p:nvPr userDrawn="1"/>
        </p:nvPicPr>
        <p:blipFill>
          <a:blip r:embed="rId2"/>
          <a:stretch>
            <a:fillRect/>
          </a:stretch>
        </p:blipFill>
        <p:spPr>
          <a:xfrm>
            <a:off x="548472" y="539356"/>
            <a:ext cx="1610528" cy="540000"/>
          </a:xfrm>
          <a:prstGeom prst="rect">
            <a:avLst/>
          </a:prstGeom>
        </p:spPr>
      </p:pic>
      <p:cxnSp>
        <p:nvCxnSpPr>
          <p:cNvPr id="7" name="Straight Connector 6">
            <a:extLst>
              <a:ext uri="{FF2B5EF4-FFF2-40B4-BE49-F238E27FC236}">
                <a16:creationId xmlns:a16="http://schemas.microsoft.com/office/drawing/2014/main" id="{3DBCA7C0-3C30-8544-A4CE-7B430E9DF006}"/>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119E961-BE90-1947-8C97-2CEA64C3B473}"/>
              </a:ext>
            </a:extLst>
          </p:cNvPr>
          <p:cNvSpPr>
            <a:spLocks noGrp="1"/>
          </p:cNvSpPr>
          <p:nvPr>
            <p:ph type="ftr" sz="quarter" idx="11"/>
          </p:nvPr>
        </p:nvSpPr>
        <p:spPr>
          <a:xfrm>
            <a:off x="1111170" y="6139745"/>
            <a:ext cx="7042230" cy="207009"/>
          </a:xfrm>
        </p:spPr>
        <p:txBody>
          <a:bodyPr anchor="b" anchorCtr="0"/>
          <a:lstStyle/>
          <a:p>
            <a:endParaRPr lang="en-US"/>
          </a:p>
        </p:txBody>
      </p:sp>
      <p:sp>
        <p:nvSpPr>
          <p:cNvPr id="6" name="Slide Number Placeholder 5">
            <a:extLst>
              <a:ext uri="{FF2B5EF4-FFF2-40B4-BE49-F238E27FC236}">
                <a16:creationId xmlns:a16="http://schemas.microsoft.com/office/drawing/2014/main" id="{E08E8CDC-BF4E-5A48-B0E7-C9945AC2108A}"/>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1570730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11" name="Picture 10" descr="Health Economics Logo">
            <a:extLst>
              <a:ext uri="{FF2B5EF4-FFF2-40B4-BE49-F238E27FC236}">
                <a16:creationId xmlns:a16="http://schemas.microsoft.com/office/drawing/2014/main" id="{1ADCF95E-9BEF-9E4B-89AE-EBC1B814A8D8}"/>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13" name="Title 1">
            <a:extLst>
              <a:ext uri="{FF2B5EF4-FFF2-40B4-BE49-F238E27FC236}">
                <a16:creationId xmlns:a16="http://schemas.microsoft.com/office/drawing/2014/main" id="{2327577A-A19E-4A4D-A2F2-DDACE6E1EF43}"/>
              </a:ext>
            </a:extLst>
          </p:cNvPr>
          <p:cNvSpPr>
            <a:spLocks noGrp="1"/>
          </p:cNvSpPr>
          <p:nvPr>
            <p:ph type="title" hasCustomPrompt="1"/>
          </p:nvPr>
        </p:nvSpPr>
        <p:spPr>
          <a:xfrm>
            <a:off x="1111170" y="1477518"/>
            <a:ext cx="4573360" cy="971033"/>
          </a:xfrm>
        </p:spPr>
        <p:txBody>
          <a:bodyPr lIns="0" tIns="0" rIns="0" bIns="0" anchor="t" anchorCtr="0"/>
          <a:lstStyle>
            <a:lvl1pPr>
              <a:defRPr sz="380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6239DE9-5E28-444A-B0C2-03293C96829B}"/>
              </a:ext>
            </a:extLst>
          </p:cNvPr>
          <p:cNvSpPr>
            <a:spLocks noGrp="1"/>
          </p:cNvSpPr>
          <p:nvPr>
            <p:ph sz="half" idx="13"/>
          </p:nvPr>
        </p:nvSpPr>
        <p:spPr>
          <a:xfrm>
            <a:off x="1136400" y="2768297"/>
            <a:ext cx="4551066"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6224530" y="539355"/>
            <a:ext cx="5418998" cy="499404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cxnSp>
        <p:nvCxnSpPr>
          <p:cNvPr id="10" name="Straight Connector 9">
            <a:extLst>
              <a:ext uri="{FF2B5EF4-FFF2-40B4-BE49-F238E27FC236}">
                <a16:creationId xmlns:a16="http://schemas.microsoft.com/office/drawing/2014/main" id="{884199C7-9693-B34A-86DB-060C46B9C756}"/>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E369760-6165-8943-96CF-E55EF97F432D}"/>
              </a:ext>
            </a:extLst>
          </p:cNvPr>
          <p:cNvSpPr>
            <a:spLocks noGrp="1"/>
          </p:cNvSpPr>
          <p:nvPr>
            <p:ph type="ftr" sz="quarter" idx="11"/>
          </p:nvPr>
        </p:nvSpPr>
        <p:spPr>
          <a:xfrm>
            <a:off x="1111170" y="6139745"/>
            <a:ext cx="7042230" cy="207009"/>
          </a:xfrm>
        </p:spPr>
        <p:txBody>
          <a:bodyPr anchor="b" anchorCtr="0"/>
          <a:lstStyle/>
          <a:p>
            <a:endParaRPr lang="en-US"/>
          </a:p>
        </p:txBody>
      </p:sp>
      <p:sp>
        <p:nvSpPr>
          <p:cNvPr id="9" name="Slide Number Placeholder 5">
            <a:extLst>
              <a:ext uri="{FF2B5EF4-FFF2-40B4-BE49-F238E27FC236}">
                <a16:creationId xmlns:a16="http://schemas.microsoft.com/office/drawing/2014/main" id="{FA5C381B-A2C9-534A-962D-6635061BE28A}"/>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1748573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Sh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0" y="0"/>
            <a:ext cx="7620000" cy="6858000"/>
          </a:xfrm>
        </p:spPr>
        <p:txBody>
          <a:bodyPr anchor="ctr" anchorCtr="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a:p>
            <a:endParaRPr lang="en-US"/>
          </a:p>
          <a:p>
            <a:endParaRPr lang="en-US"/>
          </a:p>
          <a:p>
            <a:endParaRPr lang="en-US"/>
          </a:p>
        </p:txBody>
      </p:sp>
    </p:spTree>
    <p:extLst>
      <p:ext uri="{BB962C8B-B14F-4D97-AF65-F5344CB8AC3E}">
        <p14:creationId xmlns:p14="http://schemas.microsoft.com/office/powerpoint/2010/main" val="3322638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pic>
        <p:nvPicPr>
          <p:cNvPr id="11" name="Picture 10" descr="Health Economics Logo">
            <a:extLst>
              <a:ext uri="{FF2B5EF4-FFF2-40B4-BE49-F238E27FC236}">
                <a16:creationId xmlns:a16="http://schemas.microsoft.com/office/drawing/2014/main" id="{1ADCF95E-9BEF-9E4B-89AE-EBC1B814A8D8}"/>
              </a:ext>
            </a:extLst>
          </p:cNvPr>
          <p:cNvPicPr>
            <a:picLocks noChangeAspect="1"/>
          </p:cNvPicPr>
          <p:nvPr userDrawn="1"/>
        </p:nvPicPr>
        <p:blipFill>
          <a:blip r:embed="rId2"/>
          <a:stretch>
            <a:fillRect/>
          </a:stretch>
        </p:blipFill>
        <p:spPr>
          <a:xfrm>
            <a:off x="548472" y="539356"/>
            <a:ext cx="1610528" cy="540000"/>
          </a:xfrm>
          <a:prstGeom prst="rect">
            <a:avLst/>
          </a:prstGeom>
        </p:spPr>
      </p:pic>
      <p:sp>
        <p:nvSpPr>
          <p:cNvPr id="13" name="Title 1">
            <a:extLst>
              <a:ext uri="{FF2B5EF4-FFF2-40B4-BE49-F238E27FC236}">
                <a16:creationId xmlns:a16="http://schemas.microsoft.com/office/drawing/2014/main" id="{2327577A-A19E-4A4D-A2F2-DDACE6E1EF43}"/>
              </a:ext>
            </a:extLst>
          </p:cNvPr>
          <p:cNvSpPr>
            <a:spLocks noGrp="1"/>
          </p:cNvSpPr>
          <p:nvPr>
            <p:ph type="title" hasCustomPrompt="1"/>
          </p:nvPr>
        </p:nvSpPr>
        <p:spPr>
          <a:xfrm>
            <a:off x="1111169" y="1477518"/>
            <a:ext cx="4570409" cy="971033"/>
          </a:xfrm>
        </p:spPr>
        <p:txBody>
          <a:bodyPr lIns="0" tIns="0" rIns="0" bIns="0" anchor="t" anchorCtr="0"/>
          <a:lstStyle>
            <a:lvl1pPr>
              <a:defRPr sz="3800"/>
            </a:lvl1pPr>
          </a:lstStyle>
          <a:p>
            <a:r>
              <a:rPr lang="en-GB" dirty="0"/>
              <a:t>Click to add title</a:t>
            </a:r>
            <a:endParaRPr lang="en-US" dirty="0"/>
          </a:p>
        </p:txBody>
      </p:sp>
      <p:sp>
        <p:nvSpPr>
          <p:cNvPr id="12" name="Content Placeholder 2">
            <a:extLst>
              <a:ext uri="{FF2B5EF4-FFF2-40B4-BE49-F238E27FC236}">
                <a16:creationId xmlns:a16="http://schemas.microsoft.com/office/drawing/2014/main" id="{26239DE9-5E28-444A-B0C2-03293C96829B}"/>
              </a:ext>
            </a:extLst>
          </p:cNvPr>
          <p:cNvSpPr>
            <a:spLocks noGrp="1"/>
          </p:cNvSpPr>
          <p:nvPr>
            <p:ph sz="half" idx="13"/>
          </p:nvPr>
        </p:nvSpPr>
        <p:spPr>
          <a:xfrm>
            <a:off x="1136400" y="2768297"/>
            <a:ext cx="4548130" cy="276511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hart Placeholder 2">
            <a:extLst>
              <a:ext uri="{FF2B5EF4-FFF2-40B4-BE49-F238E27FC236}">
                <a16:creationId xmlns:a16="http://schemas.microsoft.com/office/drawing/2014/main" id="{DEE5CFE0-0CF5-D746-BA9F-00294C12CC21}"/>
              </a:ext>
            </a:extLst>
          </p:cNvPr>
          <p:cNvSpPr>
            <a:spLocks noGrp="1"/>
          </p:cNvSpPr>
          <p:nvPr>
            <p:ph type="chart" sz="quarter" idx="14"/>
          </p:nvPr>
        </p:nvSpPr>
        <p:spPr>
          <a:xfrm>
            <a:off x="6224530" y="539357"/>
            <a:ext cx="5431261" cy="4994054"/>
          </a:xfrm>
        </p:spPr>
        <p:txBody>
          <a:bodyPr/>
          <a:lstStyle>
            <a:lvl1pPr>
              <a:buNone/>
              <a:defRPr/>
            </a:lvl1pPr>
          </a:lstStyle>
          <a:p>
            <a:r>
              <a:rPr lang="en-US"/>
              <a:t>Click icon to add chart</a:t>
            </a:r>
          </a:p>
        </p:txBody>
      </p:sp>
      <p:cxnSp>
        <p:nvCxnSpPr>
          <p:cNvPr id="10" name="Straight Connector 9">
            <a:extLst>
              <a:ext uri="{FF2B5EF4-FFF2-40B4-BE49-F238E27FC236}">
                <a16:creationId xmlns:a16="http://schemas.microsoft.com/office/drawing/2014/main" id="{884199C7-9693-B34A-86DB-060C46B9C756}"/>
              </a:ext>
            </a:extLst>
          </p:cNvPr>
          <p:cNvCxnSpPr>
            <a:cxnSpLocks/>
          </p:cNvCxnSpPr>
          <p:nvPr userDrawn="1"/>
        </p:nvCxnSpPr>
        <p:spPr>
          <a:xfrm>
            <a:off x="1111169" y="6086117"/>
            <a:ext cx="1050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E369760-6165-8943-96CF-E55EF97F432D}"/>
              </a:ext>
            </a:extLst>
          </p:cNvPr>
          <p:cNvSpPr>
            <a:spLocks noGrp="1"/>
          </p:cNvSpPr>
          <p:nvPr>
            <p:ph type="ftr" sz="quarter" idx="11"/>
          </p:nvPr>
        </p:nvSpPr>
        <p:spPr>
          <a:xfrm>
            <a:off x="1111170" y="6139745"/>
            <a:ext cx="7042230" cy="207009"/>
          </a:xfrm>
        </p:spPr>
        <p:txBody>
          <a:bodyPr anchor="b" anchorCtr="0"/>
          <a:lstStyle/>
          <a:p>
            <a:endParaRPr lang="en-US"/>
          </a:p>
        </p:txBody>
      </p:sp>
      <p:sp>
        <p:nvSpPr>
          <p:cNvPr id="9" name="Slide Number Placeholder 5">
            <a:extLst>
              <a:ext uri="{FF2B5EF4-FFF2-40B4-BE49-F238E27FC236}">
                <a16:creationId xmlns:a16="http://schemas.microsoft.com/office/drawing/2014/main" id="{FA5C381B-A2C9-534A-962D-6635061BE28A}"/>
              </a:ext>
            </a:extLst>
          </p:cNvPr>
          <p:cNvSpPr>
            <a:spLocks noGrp="1"/>
          </p:cNvSpPr>
          <p:nvPr>
            <p:ph type="sldNum" sz="quarter" idx="12"/>
          </p:nvPr>
        </p:nvSpPr>
        <p:spPr>
          <a:xfrm>
            <a:off x="8610600" y="6139745"/>
            <a:ext cx="3010380" cy="207009"/>
          </a:xfrm>
        </p:spPr>
        <p:txBody>
          <a:bodyPr anchor="b" anchorCtr="0"/>
          <a:lstStyle/>
          <a:p>
            <a:fld id="{DFCA9D46-5061-CB44-B974-7368B75C86DF}" type="slidenum">
              <a:rPr lang="en-US" smtClean="0"/>
              <a:t>‹#›</a:t>
            </a:fld>
            <a:endParaRPr lang="en-US"/>
          </a:p>
        </p:txBody>
      </p:sp>
    </p:spTree>
    <p:extLst>
      <p:ext uri="{BB962C8B-B14F-4D97-AF65-F5344CB8AC3E}">
        <p14:creationId xmlns:p14="http://schemas.microsoft.com/office/powerpoint/2010/main" val="222350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2"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028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Logo">
            <a:extLst>
              <a:ext uri="{FF2B5EF4-FFF2-40B4-BE49-F238E27FC236}">
                <a16:creationId xmlns:a16="http://schemas.microsoft.com/office/drawing/2014/main" id="{319FF2D3-93CE-5F49-A9C4-B14175A97E0D}"/>
              </a:ext>
            </a:extLst>
          </p:cNvPr>
          <p:cNvPicPr>
            <a:picLocks noChangeAspect="1"/>
          </p:cNvPicPr>
          <p:nvPr userDrawn="1"/>
        </p:nvPicPr>
        <p:blipFill>
          <a:blip r:embed="rId3"/>
          <a:stretch>
            <a:fill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dirty="0"/>
              <a:t>Click to add email</a:t>
            </a:r>
            <a:endParaRPr lang="en-US" dirty="0"/>
          </a:p>
        </p:txBody>
      </p:sp>
      <p:sp>
        <p:nvSpPr>
          <p:cNvPr id="9" name="Oval 8">
            <a:extLst>
              <a:ext uri="{FF2B5EF4-FFF2-40B4-BE49-F238E27FC236}">
                <a16:creationId xmlns:a16="http://schemas.microsoft.com/office/drawing/2014/main" id="{61EABD27-E8D7-404F-9518-1C92A9FF34CC}"/>
              </a:ext>
              <a:ext uri="{C183D7F6-B498-43B3-948B-1728B52AA6E4}">
                <adec:decorative xmlns:adec="http://schemas.microsoft.com/office/drawing/2017/decorative" val="1"/>
              </a:ext>
            </a:extLst>
          </p:cNvPr>
          <p:cNvSpPr>
            <a:spLocks noChangeAspect="1"/>
          </p:cNvSpPr>
          <p:nvPr userDrawn="1"/>
        </p:nvSpPr>
        <p:spPr>
          <a:xfrm>
            <a:off x="5610287" y="5060447"/>
            <a:ext cx="432000" cy="43200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
        <p:nvSpPr>
          <p:cNvPr id="23" name="Text Placeholder 21">
            <a:extLst>
              <a:ext uri="{FF2B5EF4-FFF2-40B4-BE49-F238E27FC236}">
                <a16:creationId xmlns:a16="http://schemas.microsoft.com/office/drawing/2014/main" id="{C161C801-791F-5646-9D8D-1D4C7893521D}"/>
              </a:ext>
            </a:extLst>
          </p:cNvPr>
          <p:cNvSpPr>
            <a:spLocks noGrp="1"/>
          </p:cNvSpPr>
          <p:nvPr>
            <p:ph type="body" sz="quarter" idx="17" hasCustomPrompt="1"/>
          </p:nvPr>
        </p:nvSpPr>
        <p:spPr>
          <a:xfrm>
            <a:off x="6149975" y="5049132"/>
            <a:ext cx="5499100" cy="431800"/>
          </a:xfrm>
        </p:spPr>
        <p:txBody>
          <a:bodyPr anchor="ctr" anchorCtr="0">
            <a:normAutofit/>
          </a:bodyPr>
          <a:lstStyle>
            <a:lvl1pPr>
              <a:buNone/>
              <a:defRPr sz="1800">
                <a:solidFill>
                  <a:schemeClr val="tx1"/>
                </a:solidFill>
              </a:defRPr>
            </a:lvl1pPr>
          </a:lstStyle>
          <a:p>
            <a:pPr lvl="0"/>
            <a:r>
              <a:rPr lang="en-GB" dirty="0"/>
              <a:t>Click to add website</a:t>
            </a:r>
            <a:endParaRPr lang="en-US" dirty="0"/>
          </a:p>
        </p:txBody>
      </p:sp>
    </p:spTree>
    <p:extLst>
      <p:ext uri="{BB962C8B-B14F-4D97-AF65-F5344CB8AC3E}">
        <p14:creationId xmlns:p14="http://schemas.microsoft.com/office/powerpoint/2010/main" val="1746001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A16A62A7-F4E1-1E4C-8E35-33FADB16ABAB}"/>
              </a:ext>
            </a:extLst>
          </p:cNvPr>
          <p:cNvSpPr>
            <a:spLocks noGrp="1"/>
          </p:cNvSpPr>
          <p:nvPr>
            <p:ph type="body" sz="quarter" idx="13"/>
          </p:nvPr>
        </p:nvSpPr>
        <p:spPr>
          <a:xfrm>
            <a:off x="432000" y="2272977"/>
            <a:ext cx="11318875" cy="41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Health Economics Unit Logo">
            <a:extLst>
              <a:ext uri="{FF2B5EF4-FFF2-40B4-BE49-F238E27FC236}">
                <a16:creationId xmlns:a16="http://schemas.microsoft.com/office/drawing/2014/main" id="{D01E1D14-DEE6-AB77-846F-B50B7019B574}"/>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1873194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2" spcCol="3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89066" y="6488374"/>
            <a:ext cx="7189378" cy="207010"/>
          </a:xfrm>
        </p:spPr>
        <p:txBody>
          <a:bodyPr anchor="ctr" anchorCtr="0"/>
          <a:lstStyle>
            <a:lvl1pPr algn="r">
              <a:defRPr sz="1200" b="1">
                <a:solidFill>
                  <a:schemeClr val="tx1">
                    <a:lumMod val="75000"/>
                    <a:lumOff val="25000"/>
                  </a:schemeClr>
                </a:solidFill>
              </a:defRPr>
            </a:lvl1pPr>
          </a:lstStyle>
          <a:p>
            <a:pPr algn="l"/>
            <a:r>
              <a:rPr lang="en-US"/>
              <a:t>Slide Owner:</a:t>
            </a:r>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ED85F599-6374-E60A-8AD1-77D292D171C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25742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169638" y="2860210"/>
            <a:ext cx="3590361" cy="3552765"/>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a:t>“Click here to add quote”</a:t>
            </a:r>
            <a:endParaRPr lang="en-US"/>
          </a:p>
        </p:txBody>
      </p:sp>
      <p:cxnSp>
        <p:nvCxnSpPr>
          <p:cNvPr id="11" name="Straight Connector 10">
            <a:extLst>
              <a:ext uri="{FF2B5EF4-FFF2-40B4-BE49-F238E27FC236}">
                <a16:creationId xmlns:a16="http://schemas.microsoft.com/office/drawing/2014/main" id="{D6B07CA6-80F7-A045-B8CD-58DDA24070AD}"/>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1">
            <a:extLst>
              <a:ext uri="{FF2B5EF4-FFF2-40B4-BE49-F238E27FC236}">
                <a16:creationId xmlns:a16="http://schemas.microsoft.com/office/drawing/2014/main" id="{45FD2D72-D55C-B640-9C29-C70DDCDBA70B}"/>
              </a:ext>
            </a:extLst>
          </p:cNvPr>
          <p:cNvSpPr>
            <a:spLocks noGrp="1"/>
          </p:cNvSpPr>
          <p:nvPr>
            <p:ph type="body" sz="quarter" idx="13"/>
          </p:nvPr>
        </p:nvSpPr>
        <p:spPr>
          <a:xfrm>
            <a:off x="432000" y="2860211"/>
            <a:ext cx="6628367"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235C048A-435B-AD4E-BADB-B8F3F25AEC96}"/>
              </a:ext>
            </a:extLst>
          </p:cNvPr>
          <p:cNvSpPr>
            <a:spLocks noGrp="1"/>
          </p:cNvSpPr>
          <p:nvPr>
            <p:ph type="title" hasCustomPrompt="1"/>
          </p:nvPr>
        </p:nvSpPr>
        <p:spPr>
          <a:xfrm>
            <a:off x="432000" y="1054100"/>
            <a:ext cx="6628367" cy="1099594"/>
          </a:xfrm>
        </p:spPr>
        <p:txBody>
          <a:bodyPr lIns="0" tIns="0" rIns="0" bIns="0" anchor="b" anchorCtr="0"/>
          <a:lstStyle>
            <a:lvl1pPr algn="l">
              <a:defRPr sz="3800"/>
            </a:lvl1pPr>
          </a:lstStyle>
          <a:p>
            <a:r>
              <a:rPr lang="en-GB"/>
              <a:t>Click to add title</a:t>
            </a:r>
            <a:endParaRPr lang="en-US"/>
          </a:p>
        </p:txBody>
      </p:sp>
      <p:pic>
        <p:nvPicPr>
          <p:cNvPr id="2" name="Picture 1" descr="Health Economics Unit Logo">
            <a:extLst>
              <a:ext uri="{FF2B5EF4-FFF2-40B4-BE49-F238E27FC236}">
                <a16:creationId xmlns:a16="http://schemas.microsoft.com/office/drawing/2014/main" id="{0A87065B-6361-97A0-F437-98A1BE954FF6}"/>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1403048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CCD5-302F-9B3F-83FB-3635688BA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34A47B-279D-9D46-292F-D89FA46D3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95CEB8-0CC7-319B-D8FA-692AD1627614}"/>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5" name="Footer Placeholder 4">
            <a:extLst>
              <a:ext uri="{FF2B5EF4-FFF2-40B4-BE49-F238E27FC236}">
                <a16:creationId xmlns:a16="http://schemas.microsoft.com/office/drawing/2014/main" id="{F0DB6E9C-AAD5-0FAC-9457-3DB1A4C179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46BA9-5062-0430-D1AA-ACE3AC377915}"/>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3106757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59BD-7E7C-AF53-4B67-0B3BAEE7DC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5EBC05-9437-3947-7093-48F8CF3531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B9DE7F-42B3-9EC8-6925-B3E297BB6704}"/>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5" name="Footer Placeholder 4">
            <a:extLst>
              <a:ext uri="{FF2B5EF4-FFF2-40B4-BE49-F238E27FC236}">
                <a16:creationId xmlns:a16="http://schemas.microsoft.com/office/drawing/2014/main" id="{1534016D-E9CD-7AA1-5C0C-E61D1494B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3FCE5D-817A-4CCD-2EA1-209EAC23209F}"/>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3128342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AE9F-7883-FD53-FFCE-7956246E9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028D6-1637-5CFF-CDBE-8F44F1D56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E47DF-0FA4-2459-25CD-D1D3AF341D03}"/>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5" name="Footer Placeholder 4">
            <a:extLst>
              <a:ext uri="{FF2B5EF4-FFF2-40B4-BE49-F238E27FC236}">
                <a16:creationId xmlns:a16="http://schemas.microsoft.com/office/drawing/2014/main" id="{D9D88E41-08F2-FD2A-4245-F98A44D48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C59951-B169-E014-28F3-6072AC6A7F08}"/>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306090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B73E-8FAD-D2FF-3E5A-1F353F7E68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807ADB-6BB4-DF58-4066-51218D2AB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78FD4B-EB48-17E2-EF12-9391643CE0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3D5868-6F02-D7C9-9566-EDA568A916CD}"/>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6" name="Footer Placeholder 5">
            <a:extLst>
              <a:ext uri="{FF2B5EF4-FFF2-40B4-BE49-F238E27FC236}">
                <a16:creationId xmlns:a16="http://schemas.microsoft.com/office/drawing/2014/main" id="{B5053394-E285-FE85-8127-1D18A5AF2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56071B-8322-C35A-2DA6-96B3478AAA05}"/>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212097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E01E-D0CF-B2B3-45BC-A904220430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48A9E5-01F1-7660-2F11-92A1B9A0C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6459C-8E29-1B4A-BCB5-03B9653B44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BDF632-44DA-083F-B5D2-2A270CB20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B1212-471F-7AD0-E0FE-D367ACEC4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5FDBEF-29A3-988D-0F74-B51AC6AD0577}"/>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8" name="Footer Placeholder 7">
            <a:extLst>
              <a:ext uri="{FF2B5EF4-FFF2-40B4-BE49-F238E27FC236}">
                <a16:creationId xmlns:a16="http://schemas.microsoft.com/office/drawing/2014/main" id="{5B98ABBE-4AB8-3739-542B-80D731B405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FEAD3B-8C34-BD29-5DE6-028D56DD2891}"/>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526857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BDF0-43B5-D74E-9E03-32F545A09F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82C762-15CD-B796-4069-BD012D88EB0C}"/>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4" name="Footer Placeholder 3">
            <a:extLst>
              <a:ext uri="{FF2B5EF4-FFF2-40B4-BE49-F238E27FC236}">
                <a16:creationId xmlns:a16="http://schemas.microsoft.com/office/drawing/2014/main" id="{E037A284-282F-96CD-DBB0-D6ECF1C90D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F86346-64B8-7951-14D7-3107C027F196}"/>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426269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3"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24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19CA6-A721-A7AA-2E5F-DB2CAAE9860F}"/>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3" name="Footer Placeholder 2">
            <a:extLst>
              <a:ext uri="{FF2B5EF4-FFF2-40B4-BE49-F238E27FC236}">
                <a16:creationId xmlns:a16="http://schemas.microsoft.com/office/drawing/2014/main" id="{4C70D1C7-9BE0-EFF0-5B16-73AED23F5F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68399A-0894-7C18-AC83-6EEAD876B26A}"/>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913159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28E2-07A8-D040-2949-FB46BCF19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318426-3D6A-9A9B-A8B5-D902CC844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89B50B-3623-4BF5-8D3E-C1FD7BDD1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CEB85-2B78-C01C-4CAF-A1E9885C6C43}"/>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6" name="Footer Placeholder 5">
            <a:extLst>
              <a:ext uri="{FF2B5EF4-FFF2-40B4-BE49-F238E27FC236}">
                <a16:creationId xmlns:a16="http://schemas.microsoft.com/office/drawing/2014/main" id="{C4EE2728-6D1B-7B0B-2818-51E2D5BBD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7F3713-AC51-FBBE-C048-3B8A7D8F9AAE}"/>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3940530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9D-6F11-81B7-4E0C-E0A8E639E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939144-6D98-4F77-B6CA-B11F54DEFD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0A952E-C8F7-E639-66B4-14C4CD317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D67BF-F217-5FD1-2E6A-482CE81A9143}"/>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6" name="Footer Placeholder 5">
            <a:extLst>
              <a:ext uri="{FF2B5EF4-FFF2-40B4-BE49-F238E27FC236}">
                <a16:creationId xmlns:a16="http://schemas.microsoft.com/office/drawing/2014/main" id="{1AB4385E-0ADF-2F23-EB8E-4B4EECB473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7115A7-5B70-6685-8B34-115C39991341}"/>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1178743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5519-94C1-CB3C-849C-3C6CFEB5D4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C0F844-5038-0B75-A6AB-4C3F94293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EC04D-9194-5115-2549-FCD052E478C0}"/>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5" name="Footer Placeholder 4">
            <a:extLst>
              <a:ext uri="{FF2B5EF4-FFF2-40B4-BE49-F238E27FC236}">
                <a16:creationId xmlns:a16="http://schemas.microsoft.com/office/drawing/2014/main" id="{3BD350F3-CA83-7AB8-0598-937940518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707BF7-880C-E4F3-FEF9-E1D931CD1E8A}"/>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2961436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A9255-F1B2-E584-05B0-B5ED0F8C35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BA7933-1890-D599-F2B9-F4605DF9C6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1460F-E98B-7592-105F-01D1DE010E88}"/>
              </a:ext>
            </a:extLst>
          </p:cNvPr>
          <p:cNvSpPr>
            <a:spLocks noGrp="1"/>
          </p:cNvSpPr>
          <p:nvPr>
            <p:ph type="dt" sz="half" idx="10"/>
          </p:nvPr>
        </p:nvSpPr>
        <p:spPr/>
        <p:txBody>
          <a:bodyPr/>
          <a:lstStyle/>
          <a:p>
            <a:fld id="{AF79AA71-D0EF-45BF-9FEA-51A7A6DF085E}" type="datetimeFigureOut">
              <a:rPr lang="en-GB" smtClean="0"/>
              <a:t>27/06/2023</a:t>
            </a:fld>
            <a:endParaRPr lang="en-GB"/>
          </a:p>
        </p:txBody>
      </p:sp>
      <p:sp>
        <p:nvSpPr>
          <p:cNvPr id="5" name="Footer Placeholder 4">
            <a:extLst>
              <a:ext uri="{FF2B5EF4-FFF2-40B4-BE49-F238E27FC236}">
                <a16:creationId xmlns:a16="http://schemas.microsoft.com/office/drawing/2014/main" id="{3C0C261C-BFC8-0630-9C1F-E0ACB09692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9F5F3D-60BE-0107-4451-F1B52CE4E9AF}"/>
              </a:ext>
            </a:extLst>
          </p:cNvPr>
          <p:cNvSpPr>
            <a:spLocks noGrp="1"/>
          </p:cNvSpPr>
          <p:nvPr>
            <p:ph type="sldNum" sz="quarter" idx="12"/>
          </p:nvPr>
        </p:nvSpPr>
        <p:spPr/>
        <p:txBody>
          <a:bodyPr/>
          <a:lstStyle/>
          <a:p>
            <a:fld id="{6E0C8D78-80E6-4F66-83BD-A73B354D7E9F}" type="slidenum">
              <a:rPr lang="en-GB" smtClean="0"/>
              <a:t>‹#›</a:t>
            </a:fld>
            <a:endParaRPr lang="en-GB"/>
          </a:p>
        </p:txBody>
      </p:sp>
    </p:spTree>
    <p:extLst>
      <p:ext uri="{BB962C8B-B14F-4D97-AF65-F5344CB8AC3E}">
        <p14:creationId xmlns:p14="http://schemas.microsoft.com/office/powerpoint/2010/main" val="3011008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tx1"/>
                </a:solidFill>
              </a:defRPr>
            </a:lvl1pPr>
          </a:lstStyle>
          <a:p>
            <a:r>
              <a:rPr lang="en-GB"/>
              <a:t>Click to edit presentation title</a:t>
            </a:r>
            <a:endParaRPr lang="en-US"/>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endParaRPr lang="en-US"/>
          </a:p>
        </p:txBody>
      </p:sp>
    </p:spTree>
    <p:extLst>
      <p:ext uri="{BB962C8B-B14F-4D97-AF65-F5344CB8AC3E}">
        <p14:creationId xmlns:p14="http://schemas.microsoft.com/office/powerpoint/2010/main" val="3712745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rc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bg1"/>
                </a:solidFill>
              </a:defRPr>
            </a:lvl1pPr>
          </a:lstStyle>
          <a:p>
            <a:r>
              <a:rPr lang="en-GB"/>
              <a:t>Click to edit presentation title</a:t>
            </a:r>
            <a:endParaRPr lang="en-US"/>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endParaRPr lang="en-US"/>
          </a:p>
        </p:txBody>
      </p:sp>
    </p:spTree>
    <p:extLst>
      <p:ext uri="{BB962C8B-B14F-4D97-AF65-F5344CB8AC3E}">
        <p14:creationId xmlns:p14="http://schemas.microsoft.com/office/powerpoint/2010/main" val="380553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A16A62A7-F4E1-1E4C-8E35-33FADB16ABAB}"/>
              </a:ext>
            </a:extLst>
          </p:cNvPr>
          <p:cNvSpPr>
            <a:spLocks noGrp="1"/>
          </p:cNvSpPr>
          <p:nvPr>
            <p:ph type="body" sz="quarter" idx="13"/>
          </p:nvPr>
        </p:nvSpPr>
        <p:spPr>
          <a:xfrm>
            <a:off x="432000" y="2272977"/>
            <a:ext cx="11318875" cy="41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Health Economics Unit Logo">
            <a:extLst>
              <a:ext uri="{FF2B5EF4-FFF2-40B4-BE49-F238E27FC236}">
                <a16:creationId xmlns:a16="http://schemas.microsoft.com/office/drawing/2014/main" id="{D01E1D14-DEE6-AB77-846F-B50B7019B574}"/>
              </a:ext>
            </a:extLst>
          </p:cNvPr>
          <p:cNvPicPr>
            <a:picLocks noChangeAspect="1"/>
          </p:cNvPicPr>
          <p:nvPr userDrawn="1"/>
        </p:nvPicPr>
        <p:blipFill>
          <a:blip r:embed="rId3"/>
          <a:srcRect/>
          <a:stretch/>
        </p:blipFill>
        <p:spPr>
          <a:xfrm>
            <a:off x="432000" y="445023"/>
            <a:ext cx="2302056" cy="189313"/>
          </a:xfrm>
          <a:prstGeom prst="rect">
            <a:avLst/>
          </a:prstGeom>
        </p:spPr>
      </p:pic>
      <p:sp>
        <p:nvSpPr>
          <p:cNvPr id="4" name="Slide Number Placeholder 5">
            <a:extLst>
              <a:ext uri="{FF2B5EF4-FFF2-40B4-BE49-F238E27FC236}">
                <a16:creationId xmlns:a16="http://schemas.microsoft.com/office/drawing/2014/main" id="{83E4933C-8F82-2A98-F2B5-51C34A0B6AE2}"/>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spTree>
    <p:extLst>
      <p:ext uri="{BB962C8B-B14F-4D97-AF65-F5344CB8AC3E}">
        <p14:creationId xmlns:p14="http://schemas.microsoft.com/office/powerpoint/2010/main" val="750864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2" spcCol="3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89066" y="6488374"/>
            <a:ext cx="7189378" cy="207010"/>
          </a:xfrm>
        </p:spPr>
        <p:txBody>
          <a:bodyPr anchor="ctr" anchorCtr="0"/>
          <a:lstStyle>
            <a:lvl1pPr algn="r">
              <a:defRPr sz="1200" b="1">
                <a:solidFill>
                  <a:schemeClr val="tx1">
                    <a:lumMod val="75000"/>
                    <a:lumOff val="25000"/>
                  </a:schemeClr>
                </a:solidFill>
              </a:defRPr>
            </a:lvl1pPr>
          </a:lstStyle>
          <a:p>
            <a:pPr algn="l"/>
            <a:r>
              <a:rPr lang="en-US"/>
              <a:t>Slide Owner:</a:t>
            </a:r>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ED85F599-6374-E60A-8AD1-77D292D171C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4121767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3" spcCol="3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CB6776E-EF9B-43D5-8244-988DA3785E66}"/>
              </a:ext>
            </a:extLst>
          </p:cNvPr>
          <p:cNvSpPr txBox="1">
            <a:spLocks/>
          </p:cNvSpPr>
          <p:nvPr userDrawn="1"/>
        </p:nvSpPr>
        <p:spPr>
          <a:xfrm>
            <a:off x="489066" y="6488374"/>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Slide Owner:</a:t>
            </a:r>
          </a:p>
        </p:txBody>
      </p:sp>
      <p:pic>
        <p:nvPicPr>
          <p:cNvPr id="2" name="Picture 1" descr="Health Economics Unit Logo">
            <a:extLst>
              <a:ext uri="{FF2B5EF4-FFF2-40B4-BE49-F238E27FC236}">
                <a16:creationId xmlns:a16="http://schemas.microsoft.com/office/drawing/2014/main" id="{74FAF413-5B3E-3BE3-D97A-E76CC9A35562}"/>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09845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32000" y="2272976"/>
            <a:ext cx="5400000" cy="41399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AD68D1A4-2A36-9A45-AE9C-BAE37D909D34}"/>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24" name="Slide Number Placeholder 5">
            <a:extLst>
              <a:ext uri="{FF2B5EF4-FFF2-40B4-BE49-F238E27FC236}">
                <a16:creationId xmlns:a16="http://schemas.microsoft.com/office/drawing/2014/main" id="{6043AD0E-BBAF-D444-BB43-301B50F7AE0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5" name="Straight Connector 24">
            <a:extLst>
              <a:ext uri="{FF2B5EF4-FFF2-40B4-BE49-F238E27FC236}">
                <a16:creationId xmlns:a16="http://schemas.microsoft.com/office/drawing/2014/main" id="{E522AABE-A78C-C945-AF0B-88DC07119A5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072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32000" y="2272976"/>
            <a:ext cx="5400000" cy="4139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AD68D1A4-2A36-9A45-AE9C-BAE37D909D34}"/>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4" name="Slide Number Placeholder 5">
            <a:extLst>
              <a:ext uri="{FF2B5EF4-FFF2-40B4-BE49-F238E27FC236}">
                <a16:creationId xmlns:a16="http://schemas.microsoft.com/office/drawing/2014/main" id="{6043AD0E-BBAF-D444-BB43-301B50F7AE0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25" name="Straight Connector 24">
            <a:extLst>
              <a:ext uri="{FF2B5EF4-FFF2-40B4-BE49-F238E27FC236}">
                <a16:creationId xmlns:a16="http://schemas.microsoft.com/office/drawing/2014/main" id="{E522AABE-A78C-C945-AF0B-88DC07119A5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ABA08A04-4543-F8F5-04A3-4ECE36CA95B4}"/>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474010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41124" y="2272976"/>
            <a:ext cx="5400000" cy="4139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a:gradFill>
            <a:gsLst>
              <a:gs pos="0">
                <a:schemeClr val="accent1"/>
              </a:gs>
              <a:gs pos="99000">
                <a:schemeClr val="accent2"/>
              </a:gs>
            </a:gsLst>
            <a:lin ang="2700000" scaled="0"/>
          </a:gra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9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FA362B20-C7D8-C249-A484-58E8A90C08C7}"/>
              </a:ext>
            </a:extLst>
          </p:cNvPr>
          <p:cNvPicPr>
            <a:picLocks noChangeAspect="1"/>
          </p:cNvPicPr>
          <p:nvPr userDrawn="1"/>
        </p:nvPicPr>
        <p:blipFill>
          <a:blip r:embed="rId3"/>
          <a:srcRect/>
          <a:stretch/>
        </p:blipFill>
        <p:spPr>
          <a:xfrm>
            <a:off x="432005" y="445023"/>
            <a:ext cx="2302046" cy="189313"/>
          </a:xfrm>
          <a:prstGeom prst="rect">
            <a:avLst/>
          </a:prstGeom>
        </p:spPr>
      </p:pic>
      <p:sp>
        <p:nvSpPr>
          <p:cNvPr id="10" name="Title 1">
            <a:extLst>
              <a:ext uri="{FF2B5EF4-FFF2-40B4-BE49-F238E27FC236}">
                <a16:creationId xmlns:a16="http://schemas.microsoft.com/office/drawing/2014/main" id="{C336D170-E74F-E349-8753-A81F982F3F6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a:t>Click to add title</a:t>
            </a:r>
            <a:endParaRPr lang="en-US"/>
          </a:p>
        </p:txBody>
      </p:sp>
      <p:cxnSp>
        <p:nvCxnSpPr>
          <p:cNvPr id="11" name="Straight Connector 10">
            <a:extLst>
              <a:ext uri="{FF2B5EF4-FFF2-40B4-BE49-F238E27FC236}">
                <a16:creationId xmlns:a16="http://schemas.microsoft.com/office/drawing/2014/main" id="{C240CAE6-A5D4-5247-82F0-CD7A1894C11C}"/>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2197E2C3-9278-A74A-AD24-D09565720373}"/>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Slide Owner:</a:t>
            </a:r>
          </a:p>
        </p:txBody>
      </p:sp>
      <p:sp>
        <p:nvSpPr>
          <p:cNvPr id="13" name="Slide Number Placeholder 5">
            <a:extLst>
              <a:ext uri="{FF2B5EF4-FFF2-40B4-BE49-F238E27FC236}">
                <a16:creationId xmlns:a16="http://schemas.microsoft.com/office/drawing/2014/main" id="{25C6E3E8-831D-8747-8176-93FD2E8F5E22}"/>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14" name="Straight Connector 13">
            <a:extLst>
              <a:ext uri="{FF2B5EF4-FFF2-40B4-BE49-F238E27FC236}">
                <a16:creationId xmlns:a16="http://schemas.microsoft.com/office/drawing/2014/main" id="{48D0845F-C0D1-A141-B490-DED5ED0FB85C}"/>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2C40BCAA-85CA-0C47-AFE9-711F8E81F7C9}"/>
              </a:ext>
            </a:extLst>
          </p:cNvPr>
          <p:cNvSpPr>
            <a:spLocks noGrp="1"/>
          </p:cNvSpPr>
          <p:nvPr>
            <p:ph type="body" sz="quarter" idx="13"/>
          </p:nvPr>
        </p:nvSpPr>
        <p:spPr>
          <a:xfrm>
            <a:off x="432000" y="2272977"/>
            <a:ext cx="113188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7499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9B35221-FD49-ED48-A9BC-1B1F3D57878D}"/>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a:t>Click to add title</a:t>
            </a:r>
            <a:endParaRPr lang="en-US"/>
          </a:p>
        </p:txBody>
      </p:sp>
      <p:cxnSp>
        <p:nvCxnSpPr>
          <p:cNvPr id="17" name="Straight Connector 16">
            <a:extLst>
              <a:ext uri="{FF2B5EF4-FFF2-40B4-BE49-F238E27FC236}">
                <a16:creationId xmlns:a16="http://schemas.microsoft.com/office/drawing/2014/main" id="{2A987961-50D2-0E4B-921E-59B8D8148D77}"/>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1CA7078F-4408-B441-9A79-9AD1A8E4E50E}"/>
              </a:ext>
            </a:extLst>
          </p:cNvPr>
          <p:cNvSpPr>
            <a:spLocks noGrp="1"/>
          </p:cNvSpPr>
          <p:nvPr>
            <p:ph type="body" sz="quarter" idx="13"/>
          </p:nvPr>
        </p:nvSpPr>
        <p:spPr>
          <a:xfrm>
            <a:off x="432000" y="2272977"/>
            <a:ext cx="11318875" cy="4140000"/>
          </a:xfrm>
        </p:spPr>
        <p:txBody>
          <a:bodyPr numCol="2"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Footer Placeholder 4">
            <a:extLst>
              <a:ext uri="{FF2B5EF4-FFF2-40B4-BE49-F238E27FC236}">
                <a16:creationId xmlns:a16="http://schemas.microsoft.com/office/drawing/2014/main" id="{D30A863E-8969-384C-84FF-E4458B1922A6}"/>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Slide Owner:</a:t>
            </a:r>
          </a:p>
        </p:txBody>
      </p:sp>
      <p:sp>
        <p:nvSpPr>
          <p:cNvPr id="20" name="Slide Number Placeholder 5">
            <a:extLst>
              <a:ext uri="{FF2B5EF4-FFF2-40B4-BE49-F238E27FC236}">
                <a16:creationId xmlns:a16="http://schemas.microsoft.com/office/drawing/2014/main" id="{4560F1BC-EDDB-E944-8555-A9B464B57626}"/>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7DA20C7C-A4AC-0B4F-9BD5-AC78B4996AFE}"/>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Health Economics Unit Logo">
            <a:extLst>
              <a:ext uri="{FF2B5EF4-FFF2-40B4-BE49-F238E27FC236}">
                <a16:creationId xmlns:a16="http://schemas.microsoft.com/office/drawing/2014/main" id="{10816B88-980A-4846-903E-CD9DF708D27A}"/>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4161452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E1A3A8D-4CC1-EF43-A3EF-F755E10CA4AF}"/>
              </a:ext>
            </a:extLst>
          </p:cNvPr>
          <p:cNvSpPr>
            <a:spLocks noGrp="1"/>
          </p:cNvSpPr>
          <p:nvPr>
            <p:ph sz="half" idx="1"/>
          </p:nvPr>
        </p:nvSpPr>
        <p:spPr>
          <a:xfrm>
            <a:off x="432000"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a:extLst>
              <a:ext uri="{FF2B5EF4-FFF2-40B4-BE49-F238E27FC236}">
                <a16:creationId xmlns:a16="http://schemas.microsoft.com/office/drawing/2014/main" id="{DEA0328B-09E7-A944-9879-D8E7E18F8E4E}"/>
              </a:ext>
            </a:extLst>
          </p:cNvPr>
          <p:cNvSpPr>
            <a:spLocks noGrp="1"/>
          </p:cNvSpPr>
          <p:nvPr>
            <p:ph sz="half" idx="2"/>
          </p:nvPr>
        </p:nvSpPr>
        <p:spPr>
          <a:xfrm>
            <a:off x="6356845"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BA77883A-B2AF-F84D-A1E9-FFD60C6F44A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a:t>Click to add title</a:t>
            </a:r>
            <a:endParaRPr lang="en-US"/>
          </a:p>
        </p:txBody>
      </p:sp>
      <p:cxnSp>
        <p:nvCxnSpPr>
          <p:cNvPr id="13" name="Straight Connector 12">
            <a:extLst>
              <a:ext uri="{FF2B5EF4-FFF2-40B4-BE49-F238E27FC236}">
                <a16:creationId xmlns:a16="http://schemas.microsoft.com/office/drawing/2014/main" id="{0745A705-3F91-2F47-AB5E-F3F6DEB9D311}"/>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DF65E86-18D9-814F-9935-6A0B911829AE}"/>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Slide Owner:</a:t>
            </a:r>
          </a:p>
        </p:txBody>
      </p:sp>
      <p:sp>
        <p:nvSpPr>
          <p:cNvPr id="15" name="Slide Number Placeholder 5">
            <a:extLst>
              <a:ext uri="{FF2B5EF4-FFF2-40B4-BE49-F238E27FC236}">
                <a16:creationId xmlns:a16="http://schemas.microsoft.com/office/drawing/2014/main" id="{4EEF5A5F-DF53-FB46-B76F-94D7BDC0BDF1}"/>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23" name="Straight Connector 22">
            <a:extLst>
              <a:ext uri="{FF2B5EF4-FFF2-40B4-BE49-F238E27FC236}">
                <a16:creationId xmlns:a16="http://schemas.microsoft.com/office/drawing/2014/main" id="{4102A916-2E39-C14C-80A9-2B7FBB0C166A}"/>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Health Economics Unit Logo">
            <a:extLst>
              <a:ext uri="{FF2B5EF4-FFF2-40B4-BE49-F238E27FC236}">
                <a16:creationId xmlns:a16="http://schemas.microsoft.com/office/drawing/2014/main" id="{37764ECC-A7D6-B242-8FBB-FE30B5CCD6DC}"/>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374868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a:t>Click to add title</a:t>
            </a:r>
            <a:endParaRPr lang="en-US"/>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4" name="Picture 3" descr="Health Economics Unit Logo">
            <a:extLst>
              <a:ext uri="{FF2B5EF4-FFF2-40B4-BE49-F238E27FC236}">
                <a16:creationId xmlns:a16="http://schemas.microsoft.com/office/drawing/2014/main" id="{B034DAD6-96C9-EF8E-357B-80CFA3B45C1D}"/>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368291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63863-BCA5-9349-AB03-552B89750B30}"/>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a:t>Click to add title</a:t>
            </a:r>
            <a:endParaRPr lang="en-US"/>
          </a:p>
        </p:txBody>
      </p:sp>
      <p:sp>
        <p:nvSpPr>
          <p:cNvPr id="11" name="Text Placeholder 2">
            <a:extLst>
              <a:ext uri="{FF2B5EF4-FFF2-40B4-BE49-F238E27FC236}">
                <a16:creationId xmlns:a16="http://schemas.microsoft.com/office/drawing/2014/main" id="{90F7376E-F543-124A-8E38-39A6D59E01B5}"/>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Picture 1" descr="Health Economics Unit Logo">
            <a:extLst>
              <a:ext uri="{FF2B5EF4-FFF2-40B4-BE49-F238E27FC236}">
                <a16:creationId xmlns:a16="http://schemas.microsoft.com/office/drawing/2014/main" id="{D730E723-CEBE-A44B-A6F8-F7CFCD8803D8}"/>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888610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9765C5-D544-6946-9B44-F6A47E09905D}"/>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a:t>Click to add title</a:t>
            </a:r>
            <a:endParaRPr lang="en-US"/>
          </a:p>
        </p:txBody>
      </p:sp>
      <p:sp>
        <p:nvSpPr>
          <p:cNvPr id="11" name="Text Placeholder 2">
            <a:extLst>
              <a:ext uri="{FF2B5EF4-FFF2-40B4-BE49-F238E27FC236}">
                <a16:creationId xmlns:a16="http://schemas.microsoft.com/office/drawing/2014/main" id="{F96B6E96-3D20-894E-8A17-8E61A692C6AB}"/>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Picture 1" descr="Health Economics Unit Logo">
            <a:extLst>
              <a:ext uri="{FF2B5EF4-FFF2-40B4-BE49-F238E27FC236}">
                <a16:creationId xmlns:a16="http://schemas.microsoft.com/office/drawing/2014/main" id="{7D620436-48D9-B6E1-151E-FF72830A6D07}"/>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1269499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169638" y="2860210"/>
            <a:ext cx="3590361" cy="3552765"/>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a:t>“Click here to add quote”</a:t>
            </a:r>
            <a:endParaRPr lang="en-US"/>
          </a:p>
        </p:txBody>
      </p:sp>
      <p:cxnSp>
        <p:nvCxnSpPr>
          <p:cNvPr id="11" name="Straight Connector 10">
            <a:extLst>
              <a:ext uri="{FF2B5EF4-FFF2-40B4-BE49-F238E27FC236}">
                <a16:creationId xmlns:a16="http://schemas.microsoft.com/office/drawing/2014/main" id="{D6B07CA6-80F7-A045-B8CD-58DDA24070AD}"/>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1">
            <a:extLst>
              <a:ext uri="{FF2B5EF4-FFF2-40B4-BE49-F238E27FC236}">
                <a16:creationId xmlns:a16="http://schemas.microsoft.com/office/drawing/2014/main" id="{45FD2D72-D55C-B640-9C29-C70DDCDBA70B}"/>
              </a:ext>
            </a:extLst>
          </p:cNvPr>
          <p:cNvSpPr>
            <a:spLocks noGrp="1"/>
          </p:cNvSpPr>
          <p:nvPr>
            <p:ph type="body" sz="quarter" idx="13"/>
          </p:nvPr>
        </p:nvSpPr>
        <p:spPr>
          <a:xfrm>
            <a:off x="432000" y="2860211"/>
            <a:ext cx="6628367"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235C048A-435B-AD4E-BADB-B8F3F25AEC96}"/>
              </a:ext>
            </a:extLst>
          </p:cNvPr>
          <p:cNvSpPr>
            <a:spLocks noGrp="1"/>
          </p:cNvSpPr>
          <p:nvPr>
            <p:ph type="title" hasCustomPrompt="1"/>
          </p:nvPr>
        </p:nvSpPr>
        <p:spPr>
          <a:xfrm>
            <a:off x="432000" y="1054100"/>
            <a:ext cx="6628367" cy="1099594"/>
          </a:xfrm>
        </p:spPr>
        <p:txBody>
          <a:bodyPr lIns="0" tIns="0" rIns="0" bIns="0" anchor="b" anchorCtr="0"/>
          <a:lstStyle>
            <a:lvl1pPr algn="l">
              <a:defRPr sz="3800"/>
            </a:lvl1pPr>
          </a:lstStyle>
          <a:p>
            <a:r>
              <a:rPr lang="en-GB"/>
              <a:t>Click to add title</a:t>
            </a:r>
            <a:endParaRPr lang="en-US"/>
          </a:p>
        </p:txBody>
      </p:sp>
      <p:pic>
        <p:nvPicPr>
          <p:cNvPr id="2" name="Picture 1" descr="Health Economics Unit Logo">
            <a:extLst>
              <a:ext uri="{FF2B5EF4-FFF2-40B4-BE49-F238E27FC236}">
                <a16:creationId xmlns:a16="http://schemas.microsoft.com/office/drawing/2014/main" id="{0A87065B-6361-97A0-F437-98A1BE954FF6}"/>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451413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A2471FA-1231-434F-B782-301F48563207}"/>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9" name="Straight Connector 18">
            <a:extLst>
              <a:ext uri="{FF2B5EF4-FFF2-40B4-BE49-F238E27FC236}">
                <a16:creationId xmlns:a16="http://schemas.microsoft.com/office/drawing/2014/main" id="{45F00483-922C-9D4E-A6A0-D640488A76B4}"/>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D2ECEE12-6D52-D742-A84E-97D8FC822F63}"/>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1" name="Slide Number Placeholder 5">
            <a:extLst>
              <a:ext uri="{FF2B5EF4-FFF2-40B4-BE49-F238E27FC236}">
                <a16:creationId xmlns:a16="http://schemas.microsoft.com/office/drawing/2014/main" id="{31F2CA19-3521-7F40-93A3-A18946AF8CB8}"/>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2" name="Straight Connector 21">
            <a:extLst>
              <a:ext uri="{FF2B5EF4-FFF2-40B4-BE49-F238E27FC236}">
                <a16:creationId xmlns:a16="http://schemas.microsoft.com/office/drawing/2014/main" id="{BFA64CED-785F-3644-80D0-081D638476C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AC162094-4538-38E2-6B76-1B6D0DD1271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153771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41124" y="2272976"/>
            <a:ext cx="5400000" cy="41399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a:gradFill>
            <a:gsLst>
              <a:gs pos="0">
                <a:schemeClr val="accent1"/>
              </a:gs>
              <a:gs pos="99000">
                <a:schemeClr val="accent2"/>
              </a:gs>
            </a:gsLst>
            <a:lin ang="2700000" scaled="0"/>
          </a:gra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AD68D1A4-2A36-9A45-AE9C-BAE37D909D34}"/>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endParaRPr lang="en-US" b="1"/>
          </a:p>
        </p:txBody>
      </p:sp>
      <p:sp>
        <p:nvSpPr>
          <p:cNvPr id="24" name="Slide Number Placeholder 5">
            <a:extLst>
              <a:ext uri="{FF2B5EF4-FFF2-40B4-BE49-F238E27FC236}">
                <a16:creationId xmlns:a16="http://schemas.microsoft.com/office/drawing/2014/main" id="{6043AD0E-BBAF-D444-BB43-301B50F7AE0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5" name="Straight Connector 24">
            <a:extLst>
              <a:ext uri="{FF2B5EF4-FFF2-40B4-BE49-F238E27FC236}">
                <a16:creationId xmlns:a16="http://schemas.microsoft.com/office/drawing/2014/main" id="{E522AABE-A78C-C945-AF0B-88DC07119A5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7148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41386AC-269A-D446-BE31-1024DC5A74E8}"/>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13" name="Slide Number Placeholder 5">
            <a:extLst>
              <a:ext uri="{FF2B5EF4-FFF2-40B4-BE49-F238E27FC236}">
                <a16:creationId xmlns:a16="http://schemas.microsoft.com/office/drawing/2014/main" id="{52C9DDAE-3ABC-AE43-844A-132C18157D3D}"/>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14" name="Straight Connector 13">
            <a:extLst>
              <a:ext uri="{FF2B5EF4-FFF2-40B4-BE49-F238E27FC236}">
                <a16:creationId xmlns:a16="http://schemas.microsoft.com/office/drawing/2014/main" id="{F45C3954-FDE1-6B42-A171-7A459A3B681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831811B1-2E33-90D8-E2CF-CB642C7955F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7185561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447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D312081-DDD8-9D4E-8066-BD58DCABB060}"/>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16" name="Straight Connector 15">
            <a:extLst>
              <a:ext uri="{FF2B5EF4-FFF2-40B4-BE49-F238E27FC236}">
                <a16:creationId xmlns:a16="http://schemas.microsoft.com/office/drawing/2014/main" id="{8439D304-4E46-E74B-9465-72DA7BF5CA24}"/>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1">
            <a:extLst>
              <a:ext uri="{FF2B5EF4-FFF2-40B4-BE49-F238E27FC236}">
                <a16:creationId xmlns:a16="http://schemas.microsoft.com/office/drawing/2014/main" id="{671B3FB8-0F0D-A24F-85D4-830F53590E74}"/>
              </a:ext>
            </a:extLst>
          </p:cNvPr>
          <p:cNvSpPr>
            <a:spLocks noGrp="1"/>
          </p:cNvSpPr>
          <p:nvPr>
            <p:ph type="body" sz="quarter" idx="13"/>
          </p:nvPr>
        </p:nvSpPr>
        <p:spPr>
          <a:xfrm>
            <a:off x="432000" y="2860211"/>
            <a:ext cx="6628367"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Picture Placeholder 2">
            <a:extLst>
              <a:ext uri="{FF2B5EF4-FFF2-40B4-BE49-F238E27FC236}">
                <a16:creationId xmlns:a16="http://schemas.microsoft.com/office/drawing/2014/main" id="{CAF4292D-B3DD-4D42-A82B-ABFD6E7EC066}"/>
              </a:ext>
            </a:extLst>
          </p:cNvPr>
          <p:cNvSpPr>
            <a:spLocks noGrp="1"/>
          </p:cNvSpPr>
          <p:nvPr>
            <p:ph type="pic" idx="1"/>
          </p:nvPr>
        </p:nvSpPr>
        <p:spPr>
          <a:xfrm>
            <a:off x="7622498" y="0"/>
            <a:ext cx="4569502"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descr="Health Economics Logo">
            <a:extLst>
              <a:ext uri="{FF2B5EF4-FFF2-40B4-BE49-F238E27FC236}">
                <a16:creationId xmlns:a16="http://schemas.microsoft.com/office/drawing/2014/main" id="{AC886C6B-8C1D-4389-892C-1F392FFB58AD}"/>
              </a:ext>
            </a:extLst>
          </p:cNvPr>
          <p:cNvPicPr>
            <a:picLocks noChangeAspect="1"/>
          </p:cNvPicPr>
          <p:nvPr userDrawn="1"/>
        </p:nvPicPr>
        <p:blipFill>
          <a:blip r:embed="rId3"/>
          <a:stretch>
            <a:fillRect/>
          </a:stretch>
        </p:blipFill>
        <p:spPr>
          <a:xfrm>
            <a:off x="548472" y="539356"/>
            <a:ext cx="1610528" cy="540000"/>
          </a:xfrm>
          <a:prstGeom prst="rect">
            <a:avLst/>
          </a:prstGeom>
        </p:spPr>
      </p:pic>
    </p:spTree>
    <p:extLst>
      <p:ext uri="{BB962C8B-B14F-4D97-AF65-F5344CB8AC3E}">
        <p14:creationId xmlns:p14="http://schemas.microsoft.com/office/powerpoint/2010/main" val="33101571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icture Placeholder 2">
            <a:extLst>
              <a:ext uri="{FF2B5EF4-FFF2-40B4-BE49-F238E27FC236}">
                <a16:creationId xmlns:a16="http://schemas.microsoft.com/office/drawing/2014/main" id="{049196CF-9DAD-9B46-A7EF-D37E48B624A4}"/>
              </a:ext>
            </a:extLst>
          </p:cNvPr>
          <p:cNvSpPr>
            <a:spLocks noGrp="1"/>
          </p:cNvSpPr>
          <p:nvPr>
            <p:ph type="pic" idx="1"/>
          </p:nvPr>
        </p:nvSpPr>
        <p:spPr>
          <a:xfrm>
            <a:off x="6350844" y="1147166"/>
            <a:ext cx="5400000" cy="526579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descr="Health Economics Logo">
            <a:extLst>
              <a:ext uri="{FF2B5EF4-FFF2-40B4-BE49-F238E27FC236}">
                <a16:creationId xmlns:a16="http://schemas.microsoft.com/office/drawing/2014/main" id="{A2E7CA0D-201B-4286-8BA0-15DDD2136546}"/>
              </a:ext>
            </a:extLst>
          </p:cNvPr>
          <p:cNvPicPr>
            <a:picLocks noChangeAspect="1"/>
          </p:cNvPicPr>
          <p:nvPr userDrawn="1"/>
        </p:nvPicPr>
        <p:blipFill>
          <a:blip r:embed="rId3"/>
          <a:stretch>
            <a:fillRect/>
          </a:stretch>
        </p:blipFill>
        <p:spPr>
          <a:xfrm>
            <a:off x="548472" y="539356"/>
            <a:ext cx="1610528" cy="540000"/>
          </a:xfrm>
          <a:prstGeom prst="rect">
            <a:avLst/>
          </a:prstGeom>
        </p:spPr>
      </p:pic>
    </p:spTree>
    <p:extLst>
      <p:ext uri="{BB962C8B-B14F-4D97-AF65-F5344CB8AC3E}">
        <p14:creationId xmlns:p14="http://schemas.microsoft.com/office/powerpoint/2010/main" val="2191437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Sh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0" y="0"/>
            <a:ext cx="7620000" cy="6858000"/>
          </a:xfrm>
        </p:spPr>
        <p:txBody>
          <a:bodyPr anchor="ctr" anchorCtr="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a:p>
            <a:endParaRPr lang="en-US"/>
          </a:p>
          <a:p>
            <a:endParaRPr lang="en-US"/>
          </a:p>
          <a:p>
            <a:endParaRPr lang="en-US"/>
          </a:p>
        </p:txBody>
      </p:sp>
    </p:spTree>
    <p:extLst>
      <p:ext uri="{BB962C8B-B14F-4D97-AF65-F5344CB8AC3E}">
        <p14:creationId xmlns:p14="http://schemas.microsoft.com/office/powerpoint/2010/main" val="42142137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DEE5CFE0-0CF5-D746-BA9F-00294C12CC21}"/>
              </a:ext>
            </a:extLst>
          </p:cNvPr>
          <p:cNvSpPr>
            <a:spLocks noGrp="1"/>
          </p:cNvSpPr>
          <p:nvPr>
            <p:ph type="chart" sz="quarter" idx="14"/>
          </p:nvPr>
        </p:nvSpPr>
        <p:spPr>
          <a:xfrm>
            <a:off x="6350845" y="1147166"/>
            <a:ext cx="5400000" cy="5265799"/>
          </a:xfrm>
        </p:spPr>
        <p:txBody>
          <a:bodyPr/>
          <a:lstStyle>
            <a:lvl1pPr>
              <a:buNone/>
              <a:defRPr/>
            </a:lvl1pPr>
          </a:lstStyle>
          <a:p>
            <a:r>
              <a:rPr lang="en-US"/>
              <a:t>Click icon to add chart</a:t>
            </a:r>
          </a:p>
        </p:txBody>
      </p:sp>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Health Economics Logo">
            <a:extLst>
              <a:ext uri="{FF2B5EF4-FFF2-40B4-BE49-F238E27FC236}">
                <a16:creationId xmlns:a16="http://schemas.microsoft.com/office/drawing/2014/main" id="{B9400A1E-DC61-416A-AA34-1EB7AD9FEE84}"/>
              </a:ext>
            </a:extLst>
          </p:cNvPr>
          <p:cNvPicPr>
            <a:picLocks noChangeAspect="1"/>
          </p:cNvPicPr>
          <p:nvPr userDrawn="1"/>
        </p:nvPicPr>
        <p:blipFill>
          <a:blip r:embed="rId3"/>
          <a:stretch>
            <a:fillRect/>
          </a:stretch>
        </p:blipFill>
        <p:spPr>
          <a:xfrm>
            <a:off x="548472" y="539356"/>
            <a:ext cx="1610528" cy="540000"/>
          </a:xfrm>
          <a:prstGeom prst="rect">
            <a:avLst/>
          </a:prstGeom>
        </p:spPr>
      </p:pic>
    </p:spTree>
    <p:extLst>
      <p:ext uri="{BB962C8B-B14F-4D97-AF65-F5344CB8AC3E}">
        <p14:creationId xmlns:p14="http://schemas.microsoft.com/office/powerpoint/2010/main" val="780423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a:t>Click to add email</a:t>
            </a:r>
            <a:endParaRPr lang="en-US"/>
          </a:p>
        </p:txBody>
      </p:sp>
      <p:sp>
        <p:nvSpPr>
          <p:cNvPr id="23" name="Text Placeholder 21">
            <a:extLst>
              <a:ext uri="{FF2B5EF4-FFF2-40B4-BE49-F238E27FC236}">
                <a16:creationId xmlns:a16="http://schemas.microsoft.com/office/drawing/2014/main" id="{C161C801-791F-5646-9D8D-1D4C7893521D}"/>
              </a:ext>
            </a:extLst>
          </p:cNvPr>
          <p:cNvSpPr>
            <a:spLocks noGrp="1"/>
          </p:cNvSpPr>
          <p:nvPr>
            <p:ph type="body" sz="quarter" idx="17" hasCustomPrompt="1"/>
          </p:nvPr>
        </p:nvSpPr>
        <p:spPr>
          <a:xfrm>
            <a:off x="6149975" y="5049132"/>
            <a:ext cx="5499100" cy="431800"/>
          </a:xfrm>
        </p:spPr>
        <p:txBody>
          <a:bodyPr anchor="ctr" anchorCtr="0">
            <a:normAutofit/>
          </a:bodyPr>
          <a:lstStyle>
            <a:lvl1pPr>
              <a:buNone/>
              <a:defRPr sz="1800">
                <a:solidFill>
                  <a:schemeClr val="tx1"/>
                </a:solidFill>
              </a:defRPr>
            </a:lvl1pPr>
          </a:lstStyle>
          <a:p>
            <a:pPr lvl="0"/>
            <a:r>
              <a:rPr lang="en-GB"/>
              <a:t>Click to add website</a:t>
            </a:r>
            <a:endParaRPr lang="en-US"/>
          </a:p>
        </p:txBody>
      </p:sp>
      <p:sp>
        <p:nvSpPr>
          <p:cNvPr id="9" name="Oval 8">
            <a:extLst>
              <a:ext uri="{FF2B5EF4-FFF2-40B4-BE49-F238E27FC236}">
                <a16:creationId xmlns:a16="http://schemas.microsoft.com/office/drawing/2014/main" id="{61EABD27-E8D7-404F-9518-1C92A9FF34CC}"/>
              </a:ext>
              <a:ext uri="{C183D7F6-B498-43B3-948B-1728B52AA6E4}">
                <adec:decorative xmlns:adec="http://schemas.microsoft.com/office/drawing/2017/decorative" val="1"/>
              </a:ext>
            </a:extLst>
          </p:cNvPr>
          <p:cNvSpPr>
            <a:spLocks noChangeAspect="1"/>
          </p:cNvSpPr>
          <p:nvPr userDrawn="1"/>
        </p:nvSpPr>
        <p:spPr>
          <a:xfrm>
            <a:off x="5610287" y="5060447"/>
            <a:ext cx="432000" cy="432000"/>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Tree>
    <p:extLst>
      <p:ext uri="{BB962C8B-B14F-4D97-AF65-F5344CB8AC3E}">
        <p14:creationId xmlns:p14="http://schemas.microsoft.com/office/powerpoint/2010/main" val="3609722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tx1"/>
                </a:solidFill>
              </a:defRPr>
            </a:lvl1pPr>
          </a:lstStyle>
          <a:p>
            <a:r>
              <a:rPr lang="en-GB"/>
              <a:t>Click to edit presentation title</a:t>
            </a:r>
            <a:endParaRPr lang="en-US"/>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endParaRPr lang="en-US"/>
          </a:p>
        </p:txBody>
      </p:sp>
    </p:spTree>
    <p:extLst>
      <p:ext uri="{BB962C8B-B14F-4D97-AF65-F5344CB8AC3E}">
        <p14:creationId xmlns:p14="http://schemas.microsoft.com/office/powerpoint/2010/main" val="1879167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rc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bg1"/>
                </a:solidFill>
              </a:defRPr>
            </a:lvl1pPr>
          </a:lstStyle>
          <a:p>
            <a:r>
              <a:rPr lang="en-GB"/>
              <a:t>Click to edit presentation title</a:t>
            </a:r>
            <a:endParaRPr lang="en-US"/>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endParaRPr lang="en-US"/>
          </a:p>
        </p:txBody>
      </p:sp>
    </p:spTree>
    <p:extLst>
      <p:ext uri="{BB962C8B-B14F-4D97-AF65-F5344CB8AC3E}">
        <p14:creationId xmlns:p14="http://schemas.microsoft.com/office/powerpoint/2010/main" val="1206895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A16A62A7-F4E1-1E4C-8E35-33FADB16ABAB}"/>
              </a:ext>
            </a:extLst>
          </p:cNvPr>
          <p:cNvSpPr>
            <a:spLocks noGrp="1"/>
          </p:cNvSpPr>
          <p:nvPr>
            <p:ph type="body" sz="quarter" idx="13"/>
          </p:nvPr>
        </p:nvSpPr>
        <p:spPr>
          <a:xfrm>
            <a:off x="432000" y="2272977"/>
            <a:ext cx="11318875" cy="41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Health Economics Unit Logo">
            <a:extLst>
              <a:ext uri="{FF2B5EF4-FFF2-40B4-BE49-F238E27FC236}">
                <a16:creationId xmlns:a16="http://schemas.microsoft.com/office/drawing/2014/main" id="{D01E1D14-DEE6-AB77-846F-B50B7019B574}"/>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96659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FA362B20-C7D8-C249-A484-58E8A90C08C7}"/>
              </a:ext>
            </a:extLst>
          </p:cNvPr>
          <p:cNvPicPr>
            <a:picLocks noChangeAspect="1"/>
          </p:cNvPicPr>
          <p:nvPr userDrawn="1"/>
        </p:nvPicPr>
        <p:blipFill>
          <a:blip r:embed="rId3"/>
          <a:srcRect/>
          <a:stretch/>
        </p:blipFill>
        <p:spPr>
          <a:xfrm>
            <a:off x="432005" y="445023"/>
            <a:ext cx="2302046" cy="189313"/>
          </a:xfrm>
          <a:prstGeom prst="rect">
            <a:avLst/>
          </a:prstGeom>
        </p:spPr>
      </p:pic>
      <p:sp>
        <p:nvSpPr>
          <p:cNvPr id="10" name="Title 1">
            <a:extLst>
              <a:ext uri="{FF2B5EF4-FFF2-40B4-BE49-F238E27FC236}">
                <a16:creationId xmlns:a16="http://schemas.microsoft.com/office/drawing/2014/main" id="{C336D170-E74F-E349-8753-A81F982F3F6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dirty="0"/>
              <a:t>Click to add title</a:t>
            </a:r>
            <a:endParaRPr lang="en-US" dirty="0"/>
          </a:p>
        </p:txBody>
      </p:sp>
      <p:cxnSp>
        <p:nvCxnSpPr>
          <p:cNvPr id="11" name="Straight Connector 10">
            <a:extLst>
              <a:ext uri="{FF2B5EF4-FFF2-40B4-BE49-F238E27FC236}">
                <a16:creationId xmlns:a16="http://schemas.microsoft.com/office/drawing/2014/main" id="{C240CAE6-A5D4-5247-82F0-CD7A1894C11C}"/>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2197E2C3-9278-A74A-AD24-D09565720373}"/>
              </a:ext>
            </a:extLst>
          </p:cNvPr>
          <p:cNvSpPr>
            <a:spLocks noGrp="1"/>
          </p:cNvSpPr>
          <p:nvPr>
            <p:ph type="ftr" sz="quarter" idx="11"/>
          </p:nvPr>
        </p:nvSpPr>
        <p:spPr>
          <a:xfrm>
            <a:off x="4038600" y="445022"/>
            <a:ext cx="7189378" cy="207010"/>
          </a:xfr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200" b="1">
                <a:solidFill>
                  <a:schemeClr val="bg1"/>
                </a:solidFill>
              </a:defRPr>
            </a:lvl1pPr>
          </a:lstStyle>
          <a:p>
            <a:r>
              <a:rPr lang="en-US" dirty="0"/>
              <a:t>PHM - from focusing on illness to promoting health</a:t>
            </a:r>
          </a:p>
        </p:txBody>
      </p:sp>
      <p:sp>
        <p:nvSpPr>
          <p:cNvPr id="13" name="Slide Number Placeholder 5">
            <a:extLst>
              <a:ext uri="{FF2B5EF4-FFF2-40B4-BE49-F238E27FC236}">
                <a16:creationId xmlns:a16="http://schemas.microsoft.com/office/drawing/2014/main" id="{25C6E3E8-831D-8747-8176-93FD2E8F5E22}"/>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dirty="0"/>
          </a:p>
        </p:txBody>
      </p:sp>
      <p:cxnSp>
        <p:nvCxnSpPr>
          <p:cNvPr id="14" name="Straight Connector 13">
            <a:extLst>
              <a:ext uri="{FF2B5EF4-FFF2-40B4-BE49-F238E27FC236}">
                <a16:creationId xmlns:a16="http://schemas.microsoft.com/office/drawing/2014/main" id="{48D0845F-C0D1-A141-B490-DED5ED0FB85C}"/>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2C40BCAA-85CA-0C47-AFE9-711F8E81F7C9}"/>
              </a:ext>
            </a:extLst>
          </p:cNvPr>
          <p:cNvSpPr>
            <a:spLocks noGrp="1"/>
          </p:cNvSpPr>
          <p:nvPr>
            <p:ph type="body" sz="quarter" idx="13"/>
          </p:nvPr>
        </p:nvSpPr>
        <p:spPr>
          <a:xfrm>
            <a:off x="432000" y="2272977"/>
            <a:ext cx="113188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58689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2" spcCol="3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89066" y="6488374"/>
            <a:ext cx="7189378" cy="207010"/>
          </a:xfrm>
        </p:spPr>
        <p:txBody>
          <a:bodyPr anchor="ctr" anchorCtr="0"/>
          <a:lstStyle>
            <a:lvl1pPr algn="r">
              <a:defRPr sz="1200" b="1">
                <a:solidFill>
                  <a:schemeClr val="tx1">
                    <a:lumMod val="75000"/>
                    <a:lumOff val="25000"/>
                  </a:schemeClr>
                </a:solidFill>
              </a:defRPr>
            </a:lvl1pPr>
          </a:lstStyle>
          <a:p>
            <a:pPr algn="l"/>
            <a:r>
              <a:rPr lang="en-US"/>
              <a:t>Slide Owner:</a:t>
            </a:r>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ED85F599-6374-E60A-8AD1-77D292D171C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407098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3" spcCol="36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CB6776E-EF9B-43D5-8244-988DA3785E66}"/>
              </a:ext>
            </a:extLst>
          </p:cNvPr>
          <p:cNvSpPr txBox="1">
            <a:spLocks/>
          </p:cNvSpPr>
          <p:nvPr userDrawn="1"/>
        </p:nvSpPr>
        <p:spPr>
          <a:xfrm>
            <a:off x="489066" y="6488374"/>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Slide Owner:</a:t>
            </a:r>
          </a:p>
        </p:txBody>
      </p:sp>
      <p:pic>
        <p:nvPicPr>
          <p:cNvPr id="2" name="Picture 1" descr="Health Economics Unit Logo">
            <a:extLst>
              <a:ext uri="{FF2B5EF4-FFF2-40B4-BE49-F238E27FC236}">
                <a16:creationId xmlns:a16="http://schemas.microsoft.com/office/drawing/2014/main" id="{74FAF413-5B3E-3BE3-D97A-E76CC9A35562}"/>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9866404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32000" y="2272976"/>
            <a:ext cx="5400000" cy="4139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AD68D1A4-2A36-9A45-AE9C-BAE37D909D34}"/>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4" name="Slide Number Placeholder 5">
            <a:extLst>
              <a:ext uri="{FF2B5EF4-FFF2-40B4-BE49-F238E27FC236}">
                <a16:creationId xmlns:a16="http://schemas.microsoft.com/office/drawing/2014/main" id="{6043AD0E-BBAF-D444-BB43-301B50F7AE0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5" name="Straight Connector 24">
            <a:extLst>
              <a:ext uri="{FF2B5EF4-FFF2-40B4-BE49-F238E27FC236}">
                <a16:creationId xmlns:a16="http://schemas.microsoft.com/office/drawing/2014/main" id="{E522AABE-A78C-C945-AF0B-88DC07119A5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ABA08A04-4543-F8F5-04A3-4ECE36CA95B4}"/>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1080112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41124" y="2272976"/>
            <a:ext cx="5400000" cy="4139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a:gradFill>
            <a:gsLst>
              <a:gs pos="0">
                <a:schemeClr val="accent1"/>
              </a:gs>
              <a:gs pos="99000">
                <a:schemeClr val="accent2"/>
              </a:gs>
            </a:gsLst>
            <a:lin ang="2700000" scaled="0"/>
          </a:gra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586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FA362B20-C7D8-C249-A484-58E8A90C08C7}"/>
              </a:ext>
            </a:extLst>
          </p:cNvPr>
          <p:cNvPicPr>
            <a:picLocks noChangeAspect="1"/>
          </p:cNvPicPr>
          <p:nvPr userDrawn="1"/>
        </p:nvPicPr>
        <p:blipFill>
          <a:blip r:embed="rId3"/>
          <a:srcRect/>
          <a:stretch/>
        </p:blipFill>
        <p:spPr>
          <a:xfrm>
            <a:off x="432005" y="445023"/>
            <a:ext cx="2302046" cy="189313"/>
          </a:xfrm>
          <a:prstGeom prst="rect">
            <a:avLst/>
          </a:prstGeom>
        </p:spPr>
      </p:pic>
      <p:sp>
        <p:nvSpPr>
          <p:cNvPr id="10" name="Title 1">
            <a:extLst>
              <a:ext uri="{FF2B5EF4-FFF2-40B4-BE49-F238E27FC236}">
                <a16:creationId xmlns:a16="http://schemas.microsoft.com/office/drawing/2014/main" id="{C336D170-E74F-E349-8753-A81F982F3F6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a:t>Click to add title</a:t>
            </a:r>
            <a:endParaRPr lang="en-US"/>
          </a:p>
        </p:txBody>
      </p:sp>
      <p:cxnSp>
        <p:nvCxnSpPr>
          <p:cNvPr id="11" name="Straight Connector 10">
            <a:extLst>
              <a:ext uri="{FF2B5EF4-FFF2-40B4-BE49-F238E27FC236}">
                <a16:creationId xmlns:a16="http://schemas.microsoft.com/office/drawing/2014/main" id="{C240CAE6-A5D4-5247-82F0-CD7A1894C11C}"/>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2197E2C3-9278-A74A-AD24-D09565720373}"/>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Slide Owner:</a:t>
            </a:r>
          </a:p>
        </p:txBody>
      </p:sp>
      <p:sp>
        <p:nvSpPr>
          <p:cNvPr id="13" name="Slide Number Placeholder 5">
            <a:extLst>
              <a:ext uri="{FF2B5EF4-FFF2-40B4-BE49-F238E27FC236}">
                <a16:creationId xmlns:a16="http://schemas.microsoft.com/office/drawing/2014/main" id="{25C6E3E8-831D-8747-8176-93FD2E8F5E22}"/>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14" name="Straight Connector 13">
            <a:extLst>
              <a:ext uri="{FF2B5EF4-FFF2-40B4-BE49-F238E27FC236}">
                <a16:creationId xmlns:a16="http://schemas.microsoft.com/office/drawing/2014/main" id="{48D0845F-C0D1-A141-B490-DED5ED0FB85C}"/>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2C40BCAA-85CA-0C47-AFE9-711F8E81F7C9}"/>
              </a:ext>
            </a:extLst>
          </p:cNvPr>
          <p:cNvSpPr>
            <a:spLocks noGrp="1"/>
          </p:cNvSpPr>
          <p:nvPr>
            <p:ph type="body" sz="quarter" idx="13"/>
          </p:nvPr>
        </p:nvSpPr>
        <p:spPr>
          <a:xfrm>
            <a:off x="432000" y="2272977"/>
            <a:ext cx="113188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408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9B35221-FD49-ED48-A9BC-1B1F3D57878D}"/>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a:t>Click to add title</a:t>
            </a:r>
            <a:endParaRPr lang="en-US"/>
          </a:p>
        </p:txBody>
      </p:sp>
      <p:cxnSp>
        <p:nvCxnSpPr>
          <p:cNvPr id="17" name="Straight Connector 16">
            <a:extLst>
              <a:ext uri="{FF2B5EF4-FFF2-40B4-BE49-F238E27FC236}">
                <a16:creationId xmlns:a16="http://schemas.microsoft.com/office/drawing/2014/main" id="{2A987961-50D2-0E4B-921E-59B8D8148D77}"/>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1CA7078F-4408-B441-9A79-9AD1A8E4E50E}"/>
              </a:ext>
            </a:extLst>
          </p:cNvPr>
          <p:cNvSpPr>
            <a:spLocks noGrp="1"/>
          </p:cNvSpPr>
          <p:nvPr>
            <p:ph type="body" sz="quarter" idx="13"/>
          </p:nvPr>
        </p:nvSpPr>
        <p:spPr>
          <a:xfrm>
            <a:off x="432000" y="2272977"/>
            <a:ext cx="11318875" cy="4140000"/>
          </a:xfrm>
        </p:spPr>
        <p:txBody>
          <a:bodyPr numCol="2"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Footer Placeholder 4">
            <a:extLst>
              <a:ext uri="{FF2B5EF4-FFF2-40B4-BE49-F238E27FC236}">
                <a16:creationId xmlns:a16="http://schemas.microsoft.com/office/drawing/2014/main" id="{D30A863E-8969-384C-84FF-E4458B1922A6}"/>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Slide Owner:</a:t>
            </a:r>
          </a:p>
        </p:txBody>
      </p:sp>
      <p:sp>
        <p:nvSpPr>
          <p:cNvPr id="20" name="Slide Number Placeholder 5">
            <a:extLst>
              <a:ext uri="{FF2B5EF4-FFF2-40B4-BE49-F238E27FC236}">
                <a16:creationId xmlns:a16="http://schemas.microsoft.com/office/drawing/2014/main" id="{4560F1BC-EDDB-E944-8555-A9B464B57626}"/>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7DA20C7C-A4AC-0B4F-9BD5-AC78B4996AFE}"/>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Health Economics Unit Logo">
            <a:extLst>
              <a:ext uri="{FF2B5EF4-FFF2-40B4-BE49-F238E27FC236}">
                <a16:creationId xmlns:a16="http://schemas.microsoft.com/office/drawing/2014/main" id="{10816B88-980A-4846-903E-CD9DF708D27A}"/>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876433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E1A3A8D-4CC1-EF43-A3EF-F755E10CA4AF}"/>
              </a:ext>
            </a:extLst>
          </p:cNvPr>
          <p:cNvSpPr>
            <a:spLocks noGrp="1"/>
          </p:cNvSpPr>
          <p:nvPr>
            <p:ph sz="half" idx="1"/>
          </p:nvPr>
        </p:nvSpPr>
        <p:spPr>
          <a:xfrm>
            <a:off x="432000"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a:extLst>
              <a:ext uri="{FF2B5EF4-FFF2-40B4-BE49-F238E27FC236}">
                <a16:creationId xmlns:a16="http://schemas.microsoft.com/office/drawing/2014/main" id="{DEA0328B-09E7-A944-9879-D8E7E18F8E4E}"/>
              </a:ext>
            </a:extLst>
          </p:cNvPr>
          <p:cNvSpPr>
            <a:spLocks noGrp="1"/>
          </p:cNvSpPr>
          <p:nvPr>
            <p:ph sz="half" idx="2"/>
          </p:nvPr>
        </p:nvSpPr>
        <p:spPr>
          <a:xfrm>
            <a:off x="6356845"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BA77883A-B2AF-F84D-A1E9-FFD60C6F44A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a:t>Click to add title</a:t>
            </a:r>
            <a:endParaRPr lang="en-US"/>
          </a:p>
        </p:txBody>
      </p:sp>
      <p:cxnSp>
        <p:nvCxnSpPr>
          <p:cNvPr id="13" name="Straight Connector 12">
            <a:extLst>
              <a:ext uri="{FF2B5EF4-FFF2-40B4-BE49-F238E27FC236}">
                <a16:creationId xmlns:a16="http://schemas.microsoft.com/office/drawing/2014/main" id="{0745A705-3F91-2F47-AB5E-F3F6DEB9D311}"/>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DF65E86-18D9-814F-9935-6A0B911829AE}"/>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Slide Owner:</a:t>
            </a:r>
          </a:p>
        </p:txBody>
      </p:sp>
      <p:sp>
        <p:nvSpPr>
          <p:cNvPr id="15" name="Slide Number Placeholder 5">
            <a:extLst>
              <a:ext uri="{FF2B5EF4-FFF2-40B4-BE49-F238E27FC236}">
                <a16:creationId xmlns:a16="http://schemas.microsoft.com/office/drawing/2014/main" id="{4EEF5A5F-DF53-FB46-B76F-94D7BDC0BDF1}"/>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23" name="Straight Connector 22">
            <a:extLst>
              <a:ext uri="{FF2B5EF4-FFF2-40B4-BE49-F238E27FC236}">
                <a16:creationId xmlns:a16="http://schemas.microsoft.com/office/drawing/2014/main" id="{4102A916-2E39-C14C-80A9-2B7FBB0C166A}"/>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Health Economics Unit Logo">
            <a:extLst>
              <a:ext uri="{FF2B5EF4-FFF2-40B4-BE49-F238E27FC236}">
                <a16:creationId xmlns:a16="http://schemas.microsoft.com/office/drawing/2014/main" id="{37764ECC-A7D6-B242-8FBB-FE30B5CCD6DC}"/>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129731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a:t>Click to add title</a:t>
            </a:r>
            <a:endParaRPr lang="en-US"/>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4" name="Picture 3" descr="Health Economics Unit Logo">
            <a:extLst>
              <a:ext uri="{FF2B5EF4-FFF2-40B4-BE49-F238E27FC236}">
                <a16:creationId xmlns:a16="http://schemas.microsoft.com/office/drawing/2014/main" id="{B034DAD6-96C9-EF8E-357B-80CFA3B45C1D}"/>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008396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63863-BCA5-9349-AB03-552B89750B30}"/>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a:t>Click to add title</a:t>
            </a:r>
            <a:endParaRPr lang="en-US"/>
          </a:p>
        </p:txBody>
      </p:sp>
      <p:sp>
        <p:nvSpPr>
          <p:cNvPr id="11" name="Text Placeholder 2">
            <a:extLst>
              <a:ext uri="{FF2B5EF4-FFF2-40B4-BE49-F238E27FC236}">
                <a16:creationId xmlns:a16="http://schemas.microsoft.com/office/drawing/2014/main" id="{90F7376E-F543-124A-8E38-39A6D59E01B5}"/>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Picture 1" descr="Health Economics Unit Logo">
            <a:extLst>
              <a:ext uri="{FF2B5EF4-FFF2-40B4-BE49-F238E27FC236}">
                <a16:creationId xmlns:a16="http://schemas.microsoft.com/office/drawing/2014/main" id="{D730E723-CEBE-A44B-A6F8-F7CFCD8803D8}"/>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794665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9765C5-D544-6946-9B44-F6A47E09905D}"/>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a:t>Click to add title</a:t>
            </a:r>
            <a:endParaRPr lang="en-US"/>
          </a:p>
        </p:txBody>
      </p:sp>
      <p:sp>
        <p:nvSpPr>
          <p:cNvPr id="11" name="Text Placeholder 2">
            <a:extLst>
              <a:ext uri="{FF2B5EF4-FFF2-40B4-BE49-F238E27FC236}">
                <a16:creationId xmlns:a16="http://schemas.microsoft.com/office/drawing/2014/main" id="{F96B6E96-3D20-894E-8A17-8E61A692C6AB}"/>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2" name="Picture 1" descr="Health Economics Unit Logo">
            <a:extLst>
              <a:ext uri="{FF2B5EF4-FFF2-40B4-BE49-F238E27FC236}">
                <a16:creationId xmlns:a16="http://schemas.microsoft.com/office/drawing/2014/main" id="{7D620436-48D9-B6E1-151E-FF72830A6D07}"/>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84609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9B35221-FD49-ED48-A9BC-1B1F3D57878D}"/>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dirty="0"/>
              <a:t>Click to add title</a:t>
            </a:r>
            <a:endParaRPr lang="en-US" dirty="0"/>
          </a:p>
        </p:txBody>
      </p:sp>
      <p:cxnSp>
        <p:nvCxnSpPr>
          <p:cNvPr id="17" name="Straight Connector 16">
            <a:extLst>
              <a:ext uri="{FF2B5EF4-FFF2-40B4-BE49-F238E27FC236}">
                <a16:creationId xmlns:a16="http://schemas.microsoft.com/office/drawing/2014/main" id="{2A987961-50D2-0E4B-921E-59B8D8148D77}"/>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1CA7078F-4408-B441-9A79-9AD1A8E4E50E}"/>
              </a:ext>
            </a:extLst>
          </p:cNvPr>
          <p:cNvSpPr>
            <a:spLocks noGrp="1"/>
          </p:cNvSpPr>
          <p:nvPr>
            <p:ph type="body" sz="quarter" idx="13"/>
          </p:nvPr>
        </p:nvSpPr>
        <p:spPr>
          <a:xfrm>
            <a:off x="432000" y="2272977"/>
            <a:ext cx="11318875" cy="4140000"/>
          </a:xfrm>
        </p:spPr>
        <p:txBody>
          <a:bodyPr numCol="2"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Footer Placeholder 4">
            <a:extLst>
              <a:ext uri="{FF2B5EF4-FFF2-40B4-BE49-F238E27FC236}">
                <a16:creationId xmlns:a16="http://schemas.microsoft.com/office/drawing/2014/main" id="{D30A863E-8969-384C-84FF-E4458B1922A6}"/>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endParaRPr lang="en-US"/>
          </a:p>
        </p:txBody>
      </p:sp>
      <p:sp>
        <p:nvSpPr>
          <p:cNvPr id="20" name="Slide Number Placeholder 5">
            <a:extLst>
              <a:ext uri="{FF2B5EF4-FFF2-40B4-BE49-F238E27FC236}">
                <a16:creationId xmlns:a16="http://schemas.microsoft.com/office/drawing/2014/main" id="{4560F1BC-EDDB-E944-8555-A9B464B57626}"/>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7DA20C7C-A4AC-0B4F-9BD5-AC78B4996AFE}"/>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Health Economics Unit Logo">
            <a:extLst>
              <a:ext uri="{FF2B5EF4-FFF2-40B4-BE49-F238E27FC236}">
                <a16:creationId xmlns:a16="http://schemas.microsoft.com/office/drawing/2014/main" id="{10816B88-980A-4846-903E-CD9DF708D27A}"/>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20597298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169638" y="2860210"/>
            <a:ext cx="3590361" cy="3552765"/>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a:t>“Click here to add quote”</a:t>
            </a:r>
            <a:endParaRPr lang="en-US"/>
          </a:p>
        </p:txBody>
      </p:sp>
      <p:cxnSp>
        <p:nvCxnSpPr>
          <p:cNvPr id="11" name="Straight Connector 10">
            <a:extLst>
              <a:ext uri="{FF2B5EF4-FFF2-40B4-BE49-F238E27FC236}">
                <a16:creationId xmlns:a16="http://schemas.microsoft.com/office/drawing/2014/main" id="{D6B07CA6-80F7-A045-B8CD-58DDA24070AD}"/>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1">
            <a:extLst>
              <a:ext uri="{FF2B5EF4-FFF2-40B4-BE49-F238E27FC236}">
                <a16:creationId xmlns:a16="http://schemas.microsoft.com/office/drawing/2014/main" id="{45FD2D72-D55C-B640-9C29-C70DDCDBA70B}"/>
              </a:ext>
            </a:extLst>
          </p:cNvPr>
          <p:cNvSpPr>
            <a:spLocks noGrp="1"/>
          </p:cNvSpPr>
          <p:nvPr>
            <p:ph type="body" sz="quarter" idx="13"/>
          </p:nvPr>
        </p:nvSpPr>
        <p:spPr>
          <a:xfrm>
            <a:off x="432000" y="2860211"/>
            <a:ext cx="6628367"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235C048A-435B-AD4E-BADB-B8F3F25AEC96}"/>
              </a:ext>
            </a:extLst>
          </p:cNvPr>
          <p:cNvSpPr>
            <a:spLocks noGrp="1"/>
          </p:cNvSpPr>
          <p:nvPr>
            <p:ph type="title" hasCustomPrompt="1"/>
          </p:nvPr>
        </p:nvSpPr>
        <p:spPr>
          <a:xfrm>
            <a:off x="432000" y="1054100"/>
            <a:ext cx="6628367" cy="1099594"/>
          </a:xfrm>
        </p:spPr>
        <p:txBody>
          <a:bodyPr lIns="0" tIns="0" rIns="0" bIns="0" anchor="b" anchorCtr="0"/>
          <a:lstStyle>
            <a:lvl1pPr algn="l">
              <a:defRPr sz="3800"/>
            </a:lvl1pPr>
          </a:lstStyle>
          <a:p>
            <a:r>
              <a:rPr lang="en-GB"/>
              <a:t>Click to add title</a:t>
            </a:r>
            <a:endParaRPr lang="en-US"/>
          </a:p>
        </p:txBody>
      </p:sp>
      <p:pic>
        <p:nvPicPr>
          <p:cNvPr id="2" name="Picture 1" descr="Health Economics Unit Logo">
            <a:extLst>
              <a:ext uri="{FF2B5EF4-FFF2-40B4-BE49-F238E27FC236}">
                <a16:creationId xmlns:a16="http://schemas.microsoft.com/office/drawing/2014/main" id="{0A87065B-6361-97A0-F437-98A1BE954FF6}"/>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5051614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A2471FA-1231-434F-B782-301F48563207}"/>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a:t>Click to add title</a:t>
            </a:r>
            <a:endParaRPr lang="en-US"/>
          </a:p>
        </p:txBody>
      </p:sp>
      <p:cxnSp>
        <p:nvCxnSpPr>
          <p:cNvPr id="19" name="Straight Connector 18">
            <a:extLst>
              <a:ext uri="{FF2B5EF4-FFF2-40B4-BE49-F238E27FC236}">
                <a16:creationId xmlns:a16="http://schemas.microsoft.com/office/drawing/2014/main" id="{45F00483-922C-9D4E-A6A0-D640488A76B4}"/>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D2ECEE12-6D52-D742-A84E-97D8FC822F63}"/>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1" name="Slide Number Placeholder 5">
            <a:extLst>
              <a:ext uri="{FF2B5EF4-FFF2-40B4-BE49-F238E27FC236}">
                <a16:creationId xmlns:a16="http://schemas.microsoft.com/office/drawing/2014/main" id="{31F2CA19-3521-7F40-93A3-A18946AF8CB8}"/>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2" name="Straight Connector 21">
            <a:extLst>
              <a:ext uri="{FF2B5EF4-FFF2-40B4-BE49-F238E27FC236}">
                <a16:creationId xmlns:a16="http://schemas.microsoft.com/office/drawing/2014/main" id="{BFA64CED-785F-3644-80D0-081D638476C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AC162094-4538-38E2-6B76-1B6D0DD1271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16360590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F41386AC-269A-D446-BE31-1024DC5A74E8}"/>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13" name="Slide Number Placeholder 5">
            <a:extLst>
              <a:ext uri="{FF2B5EF4-FFF2-40B4-BE49-F238E27FC236}">
                <a16:creationId xmlns:a16="http://schemas.microsoft.com/office/drawing/2014/main" id="{52C9DDAE-3ABC-AE43-844A-132C18157D3D}"/>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14" name="Straight Connector 13">
            <a:extLst>
              <a:ext uri="{FF2B5EF4-FFF2-40B4-BE49-F238E27FC236}">
                <a16:creationId xmlns:a16="http://schemas.microsoft.com/office/drawing/2014/main" id="{F45C3954-FDE1-6B42-A171-7A459A3B681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Health Economics Unit Logo">
            <a:extLst>
              <a:ext uri="{FF2B5EF4-FFF2-40B4-BE49-F238E27FC236}">
                <a16:creationId xmlns:a16="http://schemas.microsoft.com/office/drawing/2014/main" id="{831811B1-2E33-90D8-E2CF-CB642C7955FE}"/>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20611371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6389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ith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D312081-DDD8-9D4E-8066-BD58DCABB060}"/>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16" name="Straight Connector 15">
            <a:extLst>
              <a:ext uri="{FF2B5EF4-FFF2-40B4-BE49-F238E27FC236}">
                <a16:creationId xmlns:a16="http://schemas.microsoft.com/office/drawing/2014/main" id="{8439D304-4E46-E74B-9465-72DA7BF5CA24}"/>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1">
            <a:extLst>
              <a:ext uri="{FF2B5EF4-FFF2-40B4-BE49-F238E27FC236}">
                <a16:creationId xmlns:a16="http://schemas.microsoft.com/office/drawing/2014/main" id="{671B3FB8-0F0D-A24F-85D4-830F53590E74}"/>
              </a:ext>
            </a:extLst>
          </p:cNvPr>
          <p:cNvSpPr>
            <a:spLocks noGrp="1"/>
          </p:cNvSpPr>
          <p:nvPr>
            <p:ph type="body" sz="quarter" idx="13"/>
          </p:nvPr>
        </p:nvSpPr>
        <p:spPr>
          <a:xfrm>
            <a:off x="432000" y="2860211"/>
            <a:ext cx="6628367"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Picture Placeholder 2">
            <a:extLst>
              <a:ext uri="{FF2B5EF4-FFF2-40B4-BE49-F238E27FC236}">
                <a16:creationId xmlns:a16="http://schemas.microsoft.com/office/drawing/2014/main" id="{CAF4292D-B3DD-4D42-A82B-ABFD6E7EC066}"/>
              </a:ext>
            </a:extLst>
          </p:cNvPr>
          <p:cNvSpPr>
            <a:spLocks noGrp="1"/>
          </p:cNvSpPr>
          <p:nvPr>
            <p:ph type="pic" idx="1"/>
          </p:nvPr>
        </p:nvSpPr>
        <p:spPr>
          <a:xfrm>
            <a:off x="7622498" y="0"/>
            <a:ext cx="4569502"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7" name="Picture 6" descr="Health Economics Logo">
            <a:extLst>
              <a:ext uri="{FF2B5EF4-FFF2-40B4-BE49-F238E27FC236}">
                <a16:creationId xmlns:a16="http://schemas.microsoft.com/office/drawing/2014/main" id="{AC886C6B-8C1D-4389-892C-1F392FFB58AD}"/>
              </a:ext>
            </a:extLst>
          </p:cNvPr>
          <p:cNvPicPr>
            <a:picLocks noChangeAspect="1"/>
          </p:cNvPicPr>
          <p:nvPr userDrawn="1"/>
        </p:nvPicPr>
        <p:blipFill>
          <a:blip r:embed="rId3"/>
          <a:stretch>
            <a:fillRect/>
          </a:stretch>
        </p:blipFill>
        <p:spPr>
          <a:xfrm>
            <a:off x="548472" y="539356"/>
            <a:ext cx="1610528" cy="540000"/>
          </a:xfrm>
          <a:prstGeom prst="rect">
            <a:avLst/>
          </a:prstGeom>
        </p:spPr>
      </p:pic>
    </p:spTree>
    <p:extLst>
      <p:ext uri="{BB962C8B-B14F-4D97-AF65-F5344CB8AC3E}">
        <p14:creationId xmlns:p14="http://schemas.microsoft.com/office/powerpoint/2010/main" val="19790303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icture Placeholder 2">
            <a:extLst>
              <a:ext uri="{FF2B5EF4-FFF2-40B4-BE49-F238E27FC236}">
                <a16:creationId xmlns:a16="http://schemas.microsoft.com/office/drawing/2014/main" id="{049196CF-9DAD-9B46-A7EF-D37E48B624A4}"/>
              </a:ext>
            </a:extLst>
          </p:cNvPr>
          <p:cNvSpPr>
            <a:spLocks noGrp="1"/>
          </p:cNvSpPr>
          <p:nvPr>
            <p:ph type="pic" idx="1"/>
          </p:nvPr>
        </p:nvSpPr>
        <p:spPr>
          <a:xfrm>
            <a:off x="6350844" y="1147166"/>
            <a:ext cx="5400000" cy="526579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descr="Health Economics Logo">
            <a:extLst>
              <a:ext uri="{FF2B5EF4-FFF2-40B4-BE49-F238E27FC236}">
                <a16:creationId xmlns:a16="http://schemas.microsoft.com/office/drawing/2014/main" id="{A2E7CA0D-201B-4286-8BA0-15DDD2136546}"/>
              </a:ext>
            </a:extLst>
          </p:cNvPr>
          <p:cNvPicPr>
            <a:picLocks noChangeAspect="1"/>
          </p:cNvPicPr>
          <p:nvPr userDrawn="1"/>
        </p:nvPicPr>
        <p:blipFill>
          <a:blip r:embed="rId3"/>
          <a:stretch>
            <a:fillRect/>
          </a:stretch>
        </p:blipFill>
        <p:spPr>
          <a:xfrm>
            <a:off x="548472" y="539356"/>
            <a:ext cx="1610528" cy="540000"/>
          </a:xfrm>
          <a:prstGeom prst="rect">
            <a:avLst/>
          </a:prstGeom>
        </p:spPr>
      </p:pic>
    </p:spTree>
    <p:extLst>
      <p:ext uri="{BB962C8B-B14F-4D97-AF65-F5344CB8AC3E}">
        <p14:creationId xmlns:p14="http://schemas.microsoft.com/office/powerpoint/2010/main" val="10668964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with Sh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0" y="0"/>
            <a:ext cx="7620000" cy="6858000"/>
          </a:xfrm>
        </p:spPr>
        <p:txBody>
          <a:bodyPr anchor="ctr" anchorCtr="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a:p>
            <a:endParaRPr lang="en-US"/>
          </a:p>
          <a:p>
            <a:endParaRPr lang="en-US"/>
          </a:p>
          <a:p>
            <a:endParaRPr lang="en-US"/>
          </a:p>
        </p:txBody>
      </p:sp>
    </p:spTree>
    <p:extLst>
      <p:ext uri="{BB962C8B-B14F-4D97-AF65-F5344CB8AC3E}">
        <p14:creationId xmlns:p14="http://schemas.microsoft.com/office/powerpoint/2010/main" val="31224596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DEE5CFE0-0CF5-D746-BA9F-00294C12CC21}"/>
              </a:ext>
            </a:extLst>
          </p:cNvPr>
          <p:cNvSpPr>
            <a:spLocks noGrp="1"/>
          </p:cNvSpPr>
          <p:nvPr>
            <p:ph type="chart" sz="quarter" idx="14"/>
          </p:nvPr>
        </p:nvSpPr>
        <p:spPr>
          <a:xfrm>
            <a:off x="6350845" y="1147166"/>
            <a:ext cx="5400000" cy="5265799"/>
          </a:xfrm>
        </p:spPr>
        <p:txBody>
          <a:bodyPr/>
          <a:lstStyle>
            <a:lvl1pPr>
              <a:buNone/>
              <a:defRPr/>
            </a:lvl1pPr>
          </a:lstStyle>
          <a:p>
            <a:r>
              <a:rPr lang="en-US"/>
              <a:t>Click icon to add chart</a:t>
            </a:r>
          </a:p>
        </p:txBody>
      </p:sp>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Slide Owner:</a:t>
            </a:r>
            <a:endParaRPr lang="en-US" b="1"/>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a:t>Click to add title</a:t>
            </a:r>
            <a:endParaRPr lang="en-US"/>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Health Economics Logo">
            <a:extLst>
              <a:ext uri="{FF2B5EF4-FFF2-40B4-BE49-F238E27FC236}">
                <a16:creationId xmlns:a16="http://schemas.microsoft.com/office/drawing/2014/main" id="{B9400A1E-DC61-416A-AA34-1EB7AD9FEE84}"/>
              </a:ext>
            </a:extLst>
          </p:cNvPr>
          <p:cNvPicPr>
            <a:picLocks noChangeAspect="1"/>
          </p:cNvPicPr>
          <p:nvPr userDrawn="1"/>
        </p:nvPicPr>
        <p:blipFill>
          <a:blip r:embed="rId3"/>
          <a:stretch>
            <a:fillRect/>
          </a:stretch>
        </p:blipFill>
        <p:spPr>
          <a:xfrm>
            <a:off x="548472" y="539356"/>
            <a:ext cx="1610528" cy="540000"/>
          </a:xfrm>
          <a:prstGeom prst="rect">
            <a:avLst/>
          </a:prstGeom>
        </p:spPr>
      </p:pic>
    </p:spTree>
    <p:extLst>
      <p:ext uri="{BB962C8B-B14F-4D97-AF65-F5344CB8AC3E}">
        <p14:creationId xmlns:p14="http://schemas.microsoft.com/office/powerpoint/2010/main" val="487996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a:t>Click to add email</a:t>
            </a:r>
            <a:endParaRPr lang="en-US"/>
          </a:p>
        </p:txBody>
      </p:sp>
      <p:sp>
        <p:nvSpPr>
          <p:cNvPr id="23" name="Text Placeholder 21">
            <a:extLst>
              <a:ext uri="{FF2B5EF4-FFF2-40B4-BE49-F238E27FC236}">
                <a16:creationId xmlns:a16="http://schemas.microsoft.com/office/drawing/2014/main" id="{C161C801-791F-5646-9D8D-1D4C7893521D}"/>
              </a:ext>
            </a:extLst>
          </p:cNvPr>
          <p:cNvSpPr>
            <a:spLocks noGrp="1"/>
          </p:cNvSpPr>
          <p:nvPr>
            <p:ph type="body" sz="quarter" idx="17" hasCustomPrompt="1"/>
          </p:nvPr>
        </p:nvSpPr>
        <p:spPr>
          <a:xfrm>
            <a:off x="6149975" y="5049132"/>
            <a:ext cx="5499100" cy="431800"/>
          </a:xfrm>
        </p:spPr>
        <p:txBody>
          <a:bodyPr anchor="ctr" anchorCtr="0">
            <a:normAutofit/>
          </a:bodyPr>
          <a:lstStyle>
            <a:lvl1pPr>
              <a:buNone/>
              <a:defRPr sz="1800">
                <a:solidFill>
                  <a:schemeClr val="tx1"/>
                </a:solidFill>
              </a:defRPr>
            </a:lvl1pPr>
          </a:lstStyle>
          <a:p>
            <a:pPr lvl="0"/>
            <a:r>
              <a:rPr lang="en-GB"/>
              <a:t>Click to add website</a:t>
            </a:r>
            <a:endParaRPr lang="en-US"/>
          </a:p>
        </p:txBody>
      </p:sp>
      <p:sp>
        <p:nvSpPr>
          <p:cNvPr id="9" name="Oval 8">
            <a:extLst>
              <a:ext uri="{FF2B5EF4-FFF2-40B4-BE49-F238E27FC236}">
                <a16:creationId xmlns:a16="http://schemas.microsoft.com/office/drawing/2014/main" id="{61EABD27-E8D7-404F-9518-1C92A9FF34CC}"/>
              </a:ext>
              <a:ext uri="{C183D7F6-B498-43B3-948B-1728B52AA6E4}">
                <adec:decorative xmlns:adec="http://schemas.microsoft.com/office/drawing/2017/decorative" val="1"/>
              </a:ext>
            </a:extLst>
          </p:cNvPr>
          <p:cNvSpPr>
            <a:spLocks noChangeAspect="1"/>
          </p:cNvSpPr>
          <p:nvPr userDrawn="1"/>
        </p:nvSpPr>
        <p:spPr>
          <a:xfrm>
            <a:off x="5610287" y="5060447"/>
            <a:ext cx="432000" cy="432000"/>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Tree>
    <p:extLst>
      <p:ext uri="{BB962C8B-B14F-4D97-AF65-F5344CB8AC3E}">
        <p14:creationId xmlns:p14="http://schemas.microsoft.com/office/powerpoint/2010/main" val="20537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image" Target="../media/image31.emf"/><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oleObject" Target="../embeddings/oleObject1.bin"/><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ags" Target="../tags/tag1.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heme" Target="../theme/theme4.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image" Target="../media/image31.emf"/><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oleObject" Target="../embeddings/oleObject2.bin"/><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heme" Target="../theme/theme5.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49C14-AC13-CD47-8EE7-2FFC61534128}"/>
              </a:ext>
            </a:extLst>
          </p:cNvPr>
          <p:cNvSpPr>
            <a:spLocks noGrp="1"/>
          </p:cNvSpPr>
          <p:nvPr>
            <p:ph type="title"/>
          </p:nvPr>
        </p:nvSpPr>
        <p:spPr>
          <a:xfrm>
            <a:off x="540000" y="540000"/>
            <a:ext cx="11112000" cy="1150688"/>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5FE3923-0B9F-DD48-B3AA-34B10E74841A}"/>
              </a:ext>
            </a:extLst>
          </p:cNvPr>
          <p:cNvSpPr>
            <a:spLocks noGrp="1"/>
          </p:cNvSpPr>
          <p:nvPr>
            <p:ph type="body" idx="1"/>
          </p:nvPr>
        </p:nvSpPr>
        <p:spPr>
          <a:xfrm>
            <a:off x="540000" y="1825625"/>
            <a:ext cx="111120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1068083-2992-B847-9462-99733A6B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E9B126-C967-DE40-BD8E-7BE97B99A57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l">
              <a:defRPr sz="10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27A96F7E-9A1D-134E-AE5B-CD2666BD806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FCA9D46-5061-CB44-B974-7368B75C86DF}" type="slidenum">
              <a:rPr lang="en-US" smtClean="0"/>
              <a:pPr/>
              <a:t>‹#›</a:t>
            </a:fld>
            <a:endParaRPr lang="en-US" sz="1000"/>
          </a:p>
        </p:txBody>
      </p:sp>
    </p:spTree>
    <p:extLst>
      <p:ext uri="{BB962C8B-B14F-4D97-AF65-F5344CB8AC3E}">
        <p14:creationId xmlns:p14="http://schemas.microsoft.com/office/powerpoint/2010/main" val="36912696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81" r:id="rId4"/>
    <p:sldLayoutId id="2147483686" r:id="rId5"/>
    <p:sldLayoutId id="2147483685" r:id="rId6"/>
    <p:sldLayoutId id="2147483694" r:id="rId7"/>
    <p:sldLayoutId id="2147483695" r:id="rId8"/>
    <p:sldLayoutId id="2147483682" r:id="rId9"/>
    <p:sldLayoutId id="2147483683" r:id="rId10"/>
    <p:sldLayoutId id="2147483697" r:id="rId11"/>
    <p:sldLayoutId id="2147483698" r:id="rId12"/>
    <p:sldLayoutId id="2147483699" r:id="rId13"/>
    <p:sldLayoutId id="2147483700" r:id="rId14"/>
    <p:sldLayoutId id="2147483701" r:id="rId15"/>
    <p:sldLayoutId id="2147483702" r:id="rId16"/>
    <p:sldLayoutId id="2147483684" r:id="rId17"/>
    <p:sldLayoutId id="2147483703" r:id="rId18"/>
    <p:sldLayoutId id="2147483687" r:id="rId19"/>
    <p:sldLayoutId id="2147483704" r:id="rId20"/>
    <p:sldLayoutId id="2147483705" r:id="rId21"/>
    <p:sldLayoutId id="2147483706" r:id="rId22"/>
    <p:sldLayoutId id="2147483688" r:id="rId23"/>
    <p:sldLayoutId id="2147483707" r:id="rId24"/>
    <p:sldLayoutId id="2147483748" r:id="rId25"/>
  </p:sldLayoutIdLst>
  <p:hf hdr="0" ftr="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49C14-AC13-CD47-8EE7-2FFC61534128}"/>
              </a:ext>
            </a:extLst>
          </p:cNvPr>
          <p:cNvSpPr>
            <a:spLocks noGrp="1"/>
          </p:cNvSpPr>
          <p:nvPr>
            <p:ph type="title"/>
          </p:nvPr>
        </p:nvSpPr>
        <p:spPr>
          <a:xfrm>
            <a:off x="540000" y="540000"/>
            <a:ext cx="11112000" cy="1150688"/>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5FE3923-0B9F-DD48-B3AA-34B10E74841A}"/>
              </a:ext>
            </a:extLst>
          </p:cNvPr>
          <p:cNvSpPr>
            <a:spLocks noGrp="1"/>
          </p:cNvSpPr>
          <p:nvPr>
            <p:ph type="body" idx="1"/>
          </p:nvPr>
        </p:nvSpPr>
        <p:spPr>
          <a:xfrm>
            <a:off x="540000" y="1825625"/>
            <a:ext cx="111120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1068083-2992-B847-9462-99733A6B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E9B126-C967-DE40-BD8E-7BE97B99A57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l">
              <a:defRPr sz="10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27A96F7E-9A1D-134E-AE5B-CD2666BD806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FCA9D46-5061-CB44-B974-7368B75C86DF}" type="slidenum">
              <a:rPr lang="en-US" smtClean="0"/>
              <a:pPr/>
              <a:t>‹#›</a:t>
            </a:fld>
            <a:endParaRPr lang="en-US" sz="1000"/>
          </a:p>
        </p:txBody>
      </p:sp>
    </p:spTree>
    <p:extLst>
      <p:ext uri="{BB962C8B-B14F-4D97-AF65-F5344CB8AC3E}">
        <p14:creationId xmlns:p14="http://schemas.microsoft.com/office/powerpoint/2010/main" val="3615319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49" r:id="rId16"/>
    <p:sldLayoutId id="2147483762" r:id="rId17"/>
    <p:sldLayoutId id="2147483763" r:id="rId18"/>
  </p:sldLayoutIdLst>
  <p:hf hdr="0" ftr="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20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FB0F6-3C90-8ACC-1CF9-3D0D7C6BD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504DAC-E635-1054-ED35-3BA3B0621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2FCD2-02E7-F633-0371-2D18FFAD2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9AA71-D0EF-45BF-9FEA-51A7A6DF085E}" type="datetimeFigureOut">
              <a:rPr lang="en-GB" smtClean="0"/>
              <a:t>27/06/2023</a:t>
            </a:fld>
            <a:endParaRPr lang="en-GB"/>
          </a:p>
        </p:txBody>
      </p:sp>
      <p:sp>
        <p:nvSpPr>
          <p:cNvPr id="5" name="Footer Placeholder 4">
            <a:extLst>
              <a:ext uri="{FF2B5EF4-FFF2-40B4-BE49-F238E27FC236}">
                <a16:creationId xmlns:a16="http://schemas.microsoft.com/office/drawing/2014/main" id="{244A447A-C28F-DACA-B0B1-A9AE97F6F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605412-53C7-0AF8-C956-17859490A4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C8D78-80E6-4F66-83BD-A73B354D7E9F}" type="slidenum">
              <a:rPr lang="en-GB" smtClean="0"/>
              <a:t>‹#›</a:t>
            </a:fld>
            <a:endParaRPr lang="en-GB"/>
          </a:p>
        </p:txBody>
      </p:sp>
    </p:spTree>
    <p:extLst>
      <p:ext uri="{BB962C8B-B14F-4D97-AF65-F5344CB8AC3E}">
        <p14:creationId xmlns:p14="http://schemas.microsoft.com/office/powerpoint/2010/main" val="40844547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6972D4C-5E2A-4741-B136-E5A6269BF2F4}"/>
              </a:ext>
            </a:extLst>
          </p:cNvPr>
          <p:cNvGraphicFramePr>
            <a:graphicFrameLocks noChangeAspect="1"/>
          </p:cNvGraphicFramePr>
          <p:nvPr userDrawn="1">
            <p:custDataLst>
              <p:tags r:id="rId24"/>
            </p:custDataLst>
            <p:extLst>
              <p:ext uri="{D42A27DB-BD31-4B8C-83A1-F6EECF244321}">
                <p14:modId xmlns:p14="http://schemas.microsoft.com/office/powerpoint/2010/main" val="3035062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50" imgH="378" progId="TCLayout.ActiveDocument.1">
                  <p:embed/>
                </p:oleObj>
              </mc:Choice>
              <mc:Fallback>
                <p:oleObj name="think-cell Slide" r:id="rId25" imgW="350" imgH="378" progId="TCLayout.ActiveDocument.1">
                  <p:embed/>
                  <p:pic>
                    <p:nvPicPr>
                      <p:cNvPr id="8" name="Object 7" hidden="1">
                        <a:extLst>
                          <a:ext uri="{FF2B5EF4-FFF2-40B4-BE49-F238E27FC236}">
                            <a16:creationId xmlns:a16="http://schemas.microsoft.com/office/drawing/2014/main" id="{26972D4C-5E2A-4741-B136-E5A6269BF2F4}"/>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149C14-AC13-CD47-8EE7-2FFC61534128}"/>
              </a:ext>
            </a:extLst>
          </p:cNvPr>
          <p:cNvSpPr>
            <a:spLocks noGrp="1"/>
          </p:cNvSpPr>
          <p:nvPr>
            <p:ph type="title"/>
          </p:nvPr>
        </p:nvSpPr>
        <p:spPr>
          <a:xfrm>
            <a:off x="540000" y="540000"/>
            <a:ext cx="11112000" cy="1150688"/>
          </a:xfrm>
          <a:prstGeom prst="rect">
            <a:avLst/>
          </a:prstGeom>
        </p:spPr>
        <p:txBody>
          <a:bodyPr vert="horz" lIns="0" tIns="0" rIns="0" bIns="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FE3923-0B9F-DD48-B3AA-34B10E74841A}"/>
              </a:ext>
            </a:extLst>
          </p:cNvPr>
          <p:cNvSpPr>
            <a:spLocks noGrp="1"/>
          </p:cNvSpPr>
          <p:nvPr>
            <p:ph type="body" idx="1"/>
          </p:nvPr>
        </p:nvSpPr>
        <p:spPr>
          <a:xfrm>
            <a:off x="540000" y="1825625"/>
            <a:ext cx="111120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068083-2992-B847-9462-99733A6B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E9B126-C967-DE40-BD8E-7BE97B99A57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l">
              <a:defRPr sz="1000">
                <a:solidFill>
                  <a:schemeClr val="tx1">
                    <a:tint val="75000"/>
                  </a:schemeClr>
                </a:solidFill>
              </a:defRPr>
            </a:lvl1pPr>
          </a:lstStyle>
          <a:p>
            <a:pPr algn="l"/>
            <a:r>
              <a:rPr lang="en-US"/>
              <a:t>Slide Owner:</a:t>
            </a:r>
          </a:p>
        </p:txBody>
      </p:sp>
      <p:sp>
        <p:nvSpPr>
          <p:cNvPr id="6" name="Slide Number Placeholder 5">
            <a:extLst>
              <a:ext uri="{FF2B5EF4-FFF2-40B4-BE49-F238E27FC236}">
                <a16:creationId xmlns:a16="http://schemas.microsoft.com/office/drawing/2014/main" id="{27A96F7E-9A1D-134E-AE5B-CD2666BD806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FCA9D46-5061-CB44-B974-7368B75C86DF}" type="slidenum">
              <a:rPr lang="en-US" smtClean="0"/>
              <a:pPr/>
              <a:t>‹#›</a:t>
            </a:fld>
            <a:endParaRPr lang="en-US" sz="1000"/>
          </a:p>
        </p:txBody>
      </p:sp>
    </p:spTree>
    <p:extLst>
      <p:ext uri="{BB962C8B-B14F-4D97-AF65-F5344CB8AC3E}">
        <p14:creationId xmlns:p14="http://schemas.microsoft.com/office/powerpoint/2010/main" val="18655072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Lst>
  <p:hf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6972D4C-5E2A-4741-B136-E5A6269BF2F4}"/>
              </a:ext>
            </a:extLst>
          </p:cNvPr>
          <p:cNvGraphicFramePr>
            <a:graphicFrameLocks noChangeAspect="1"/>
          </p:cNvGraphicFramePr>
          <p:nvPr userDrawn="1">
            <p:custDataLst>
              <p:tags r:id="rId24"/>
            </p:custDataLst>
            <p:extLst>
              <p:ext uri="{D42A27DB-BD31-4B8C-83A1-F6EECF244321}">
                <p14:modId xmlns:p14="http://schemas.microsoft.com/office/powerpoint/2010/main" val="3035062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50" imgH="378" progId="TCLayout.ActiveDocument.1">
                  <p:embed/>
                </p:oleObj>
              </mc:Choice>
              <mc:Fallback>
                <p:oleObj name="think-cell Slide" r:id="rId25" imgW="350" imgH="378" progId="TCLayout.ActiveDocument.1">
                  <p:embed/>
                  <p:pic>
                    <p:nvPicPr>
                      <p:cNvPr id="8" name="Object 7" hidden="1">
                        <a:extLst>
                          <a:ext uri="{FF2B5EF4-FFF2-40B4-BE49-F238E27FC236}">
                            <a16:creationId xmlns:a16="http://schemas.microsoft.com/office/drawing/2014/main" id="{26972D4C-5E2A-4741-B136-E5A6269BF2F4}"/>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149C14-AC13-CD47-8EE7-2FFC61534128}"/>
              </a:ext>
            </a:extLst>
          </p:cNvPr>
          <p:cNvSpPr>
            <a:spLocks noGrp="1"/>
          </p:cNvSpPr>
          <p:nvPr>
            <p:ph type="title"/>
          </p:nvPr>
        </p:nvSpPr>
        <p:spPr>
          <a:xfrm>
            <a:off x="540000" y="540000"/>
            <a:ext cx="11112000" cy="1150688"/>
          </a:xfrm>
          <a:prstGeom prst="rect">
            <a:avLst/>
          </a:prstGeom>
        </p:spPr>
        <p:txBody>
          <a:bodyPr vert="horz" lIns="0" tIns="0" rIns="0" bIns="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FE3923-0B9F-DD48-B3AA-34B10E74841A}"/>
              </a:ext>
            </a:extLst>
          </p:cNvPr>
          <p:cNvSpPr>
            <a:spLocks noGrp="1"/>
          </p:cNvSpPr>
          <p:nvPr>
            <p:ph type="body" idx="1"/>
          </p:nvPr>
        </p:nvSpPr>
        <p:spPr>
          <a:xfrm>
            <a:off x="540000" y="1825625"/>
            <a:ext cx="111120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068083-2992-B847-9462-99733A6B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E9B126-C967-DE40-BD8E-7BE97B99A57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l">
              <a:defRPr sz="1000">
                <a:solidFill>
                  <a:schemeClr val="tx1">
                    <a:tint val="75000"/>
                  </a:schemeClr>
                </a:solidFill>
              </a:defRPr>
            </a:lvl1pPr>
          </a:lstStyle>
          <a:p>
            <a:pPr algn="l"/>
            <a:r>
              <a:rPr lang="en-US"/>
              <a:t>Slide Owner:</a:t>
            </a:r>
          </a:p>
        </p:txBody>
      </p:sp>
      <p:sp>
        <p:nvSpPr>
          <p:cNvPr id="6" name="Slide Number Placeholder 5">
            <a:extLst>
              <a:ext uri="{FF2B5EF4-FFF2-40B4-BE49-F238E27FC236}">
                <a16:creationId xmlns:a16="http://schemas.microsoft.com/office/drawing/2014/main" id="{27A96F7E-9A1D-134E-AE5B-CD2666BD806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FCA9D46-5061-CB44-B974-7368B75C86DF}" type="slidenum">
              <a:rPr lang="en-US" smtClean="0"/>
              <a:pPr/>
              <a:t>‹#›</a:t>
            </a:fld>
            <a:endParaRPr lang="en-US" sz="1000"/>
          </a:p>
        </p:txBody>
      </p:sp>
    </p:spTree>
    <p:extLst>
      <p:ext uri="{BB962C8B-B14F-4D97-AF65-F5344CB8AC3E}">
        <p14:creationId xmlns:p14="http://schemas.microsoft.com/office/powerpoint/2010/main" val="234416088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Lst>
  <p:hf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microsoft.com/office/2007/relationships/hdphoto" Target="../media/hdphoto1.wdp"/><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5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svg"/><Relationship Id="rId26" Type="http://schemas.openxmlformats.org/officeDocument/2006/relationships/image" Target="../media/image78.sv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19.xml"/><Relationship Id="rId16" Type="http://schemas.openxmlformats.org/officeDocument/2006/relationships/image" Target="../media/image68.svg"/><Relationship Id="rId20" Type="http://schemas.openxmlformats.org/officeDocument/2006/relationships/image" Target="../media/image72.svg"/><Relationship Id="rId29" Type="http://schemas.openxmlformats.org/officeDocument/2006/relationships/image" Target="../media/image81.png"/><Relationship Id="rId1" Type="http://schemas.openxmlformats.org/officeDocument/2006/relationships/slideLayout" Target="../slideLayouts/slideLayout57.xml"/><Relationship Id="rId6" Type="http://schemas.openxmlformats.org/officeDocument/2006/relationships/image" Target="../media/image58.svg"/><Relationship Id="rId11" Type="http://schemas.openxmlformats.org/officeDocument/2006/relationships/image" Target="../media/image63.png"/><Relationship Id="rId24" Type="http://schemas.openxmlformats.org/officeDocument/2006/relationships/image" Target="../media/image76.sv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svg"/><Relationship Id="rId10" Type="http://schemas.openxmlformats.org/officeDocument/2006/relationships/image" Target="../media/image62.svg"/><Relationship Id="rId19" Type="http://schemas.openxmlformats.org/officeDocument/2006/relationships/image" Target="../media/image71.png"/><Relationship Id="rId31" Type="http://schemas.openxmlformats.org/officeDocument/2006/relationships/slide" Target="slide20.xml"/><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 Id="rId22" Type="http://schemas.openxmlformats.org/officeDocument/2006/relationships/image" Target="../media/image74.svg"/><Relationship Id="rId27" Type="http://schemas.openxmlformats.org/officeDocument/2006/relationships/image" Target="../media/image79.png"/><Relationship Id="rId30" Type="http://schemas.openxmlformats.org/officeDocument/2006/relationships/image" Target="../media/image82.svg"/></Relationships>
</file>

<file path=ppt/slides/_rels/slide31.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5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3" Type="http://schemas.openxmlformats.org/officeDocument/2006/relationships/image" Target="../media/image65.png"/><Relationship Id="rId18" Type="http://schemas.openxmlformats.org/officeDocument/2006/relationships/image" Target="../media/image89.svg"/><Relationship Id="rId26" Type="http://schemas.openxmlformats.org/officeDocument/2006/relationships/image" Target="../media/image93.sv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88.png"/><Relationship Id="rId25" Type="http://schemas.openxmlformats.org/officeDocument/2006/relationships/image" Target="../media/image92.png"/><Relationship Id="rId33" Type="http://schemas.openxmlformats.org/officeDocument/2006/relationships/slide" Target="slide26.xml"/><Relationship Id="rId2" Type="http://schemas.openxmlformats.org/officeDocument/2006/relationships/notesSlide" Target="../notesSlides/notesSlide20.xml"/><Relationship Id="rId16" Type="http://schemas.openxmlformats.org/officeDocument/2006/relationships/image" Target="../media/image87.svg"/><Relationship Id="rId20" Type="http://schemas.openxmlformats.org/officeDocument/2006/relationships/image" Target="../media/image72.svg"/><Relationship Id="rId29" Type="http://schemas.openxmlformats.org/officeDocument/2006/relationships/image" Target="../media/image94.png"/><Relationship Id="rId1" Type="http://schemas.openxmlformats.org/officeDocument/2006/relationships/slideLayout" Target="../slideLayouts/slideLayout79.xml"/><Relationship Id="rId6" Type="http://schemas.openxmlformats.org/officeDocument/2006/relationships/image" Target="../media/image58.svg"/><Relationship Id="rId11" Type="http://schemas.openxmlformats.org/officeDocument/2006/relationships/image" Target="../media/image63.png"/><Relationship Id="rId24" Type="http://schemas.openxmlformats.org/officeDocument/2006/relationships/image" Target="../media/image91.svg"/><Relationship Id="rId32" Type="http://schemas.openxmlformats.org/officeDocument/2006/relationships/image" Target="../media/image97.svg"/><Relationship Id="rId5" Type="http://schemas.openxmlformats.org/officeDocument/2006/relationships/image" Target="../media/image57.png"/><Relationship Id="rId15" Type="http://schemas.openxmlformats.org/officeDocument/2006/relationships/image" Target="../media/image86.png"/><Relationship Id="rId23" Type="http://schemas.openxmlformats.org/officeDocument/2006/relationships/image" Target="../media/image90.png"/><Relationship Id="rId28" Type="http://schemas.openxmlformats.org/officeDocument/2006/relationships/image" Target="../media/image80.svg"/><Relationship Id="rId10" Type="http://schemas.openxmlformats.org/officeDocument/2006/relationships/image" Target="../media/image85.svg"/><Relationship Id="rId19" Type="http://schemas.openxmlformats.org/officeDocument/2006/relationships/image" Target="../media/image71.png"/><Relationship Id="rId31" Type="http://schemas.openxmlformats.org/officeDocument/2006/relationships/image" Target="../media/image96.png"/><Relationship Id="rId4" Type="http://schemas.openxmlformats.org/officeDocument/2006/relationships/image" Target="../media/image56.svg"/><Relationship Id="rId9" Type="http://schemas.openxmlformats.org/officeDocument/2006/relationships/image" Target="../media/image84.png"/><Relationship Id="rId14" Type="http://schemas.openxmlformats.org/officeDocument/2006/relationships/image" Target="../media/image66.svg"/><Relationship Id="rId22" Type="http://schemas.openxmlformats.org/officeDocument/2006/relationships/image" Target="../media/image74.svg"/><Relationship Id="rId27" Type="http://schemas.openxmlformats.org/officeDocument/2006/relationships/image" Target="../media/image79.png"/><Relationship Id="rId30" Type="http://schemas.openxmlformats.org/officeDocument/2006/relationships/image" Target="../media/image95.svg"/><Relationship Id="rId8" Type="http://schemas.openxmlformats.org/officeDocument/2006/relationships/image" Target="../media/image60.svg"/></Relationships>
</file>

<file path=ppt/slides/_rels/slide34.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9.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3" Type="http://schemas.openxmlformats.org/officeDocument/2006/relationships/image" Target="../media/image101.svg"/><Relationship Id="rId18" Type="http://schemas.openxmlformats.org/officeDocument/2006/relationships/image" Target="../media/image106.png"/><Relationship Id="rId26" Type="http://schemas.openxmlformats.org/officeDocument/2006/relationships/image" Target="../media/image114.png"/><Relationship Id="rId3" Type="http://schemas.openxmlformats.org/officeDocument/2006/relationships/image" Target="../media/image99.png"/><Relationship Id="rId21" Type="http://schemas.openxmlformats.org/officeDocument/2006/relationships/image" Target="../media/image109.svg"/><Relationship Id="rId7" Type="http://schemas.openxmlformats.org/officeDocument/2006/relationships/image" Target="../media/image79.png"/><Relationship Id="rId12" Type="http://schemas.openxmlformats.org/officeDocument/2006/relationships/image" Target="../media/image69.png"/><Relationship Id="rId17" Type="http://schemas.openxmlformats.org/officeDocument/2006/relationships/image" Target="../media/image105.svg"/><Relationship Id="rId25" Type="http://schemas.openxmlformats.org/officeDocument/2006/relationships/image" Target="../media/image113.svg"/><Relationship Id="rId33" Type="http://schemas.openxmlformats.org/officeDocument/2006/relationships/image" Target="../media/image121.svg"/><Relationship Id="rId2" Type="http://schemas.openxmlformats.org/officeDocument/2006/relationships/notesSlide" Target="../notesSlides/notesSlide21.xml"/><Relationship Id="rId16" Type="http://schemas.openxmlformats.org/officeDocument/2006/relationships/image" Target="../media/image104.png"/><Relationship Id="rId20" Type="http://schemas.openxmlformats.org/officeDocument/2006/relationships/image" Target="../media/image108.png"/><Relationship Id="rId29" Type="http://schemas.openxmlformats.org/officeDocument/2006/relationships/image" Target="../media/image117.svg"/><Relationship Id="rId1" Type="http://schemas.openxmlformats.org/officeDocument/2006/relationships/slideLayout" Target="../slideLayouts/slideLayout79.xml"/><Relationship Id="rId6" Type="http://schemas.openxmlformats.org/officeDocument/2006/relationships/image" Target="../media/image64.svg"/><Relationship Id="rId11" Type="http://schemas.openxmlformats.org/officeDocument/2006/relationships/slide" Target="slide20.xml"/><Relationship Id="rId24" Type="http://schemas.openxmlformats.org/officeDocument/2006/relationships/image" Target="../media/image112.png"/><Relationship Id="rId32" Type="http://schemas.openxmlformats.org/officeDocument/2006/relationships/image" Target="../media/image120.png"/><Relationship Id="rId5" Type="http://schemas.openxmlformats.org/officeDocument/2006/relationships/image" Target="../media/image63.png"/><Relationship Id="rId15" Type="http://schemas.openxmlformats.org/officeDocument/2006/relationships/image" Target="../media/image103.svg"/><Relationship Id="rId23" Type="http://schemas.openxmlformats.org/officeDocument/2006/relationships/image" Target="../media/image111.svg"/><Relationship Id="rId28" Type="http://schemas.openxmlformats.org/officeDocument/2006/relationships/image" Target="../media/image116.png"/><Relationship Id="rId10" Type="http://schemas.openxmlformats.org/officeDocument/2006/relationships/image" Target="../media/image97.svg"/><Relationship Id="rId19" Type="http://schemas.openxmlformats.org/officeDocument/2006/relationships/image" Target="../media/image107.svg"/><Relationship Id="rId31" Type="http://schemas.openxmlformats.org/officeDocument/2006/relationships/image" Target="../media/image119.svg"/><Relationship Id="rId4" Type="http://schemas.openxmlformats.org/officeDocument/2006/relationships/image" Target="../media/image100.svg"/><Relationship Id="rId9" Type="http://schemas.openxmlformats.org/officeDocument/2006/relationships/image" Target="../media/image96.png"/><Relationship Id="rId14" Type="http://schemas.openxmlformats.org/officeDocument/2006/relationships/image" Target="../media/image102.png"/><Relationship Id="rId22" Type="http://schemas.openxmlformats.org/officeDocument/2006/relationships/image" Target="../media/image110.png"/><Relationship Id="rId27" Type="http://schemas.openxmlformats.org/officeDocument/2006/relationships/image" Target="../media/image115.svg"/><Relationship Id="rId30" Type="http://schemas.openxmlformats.org/officeDocument/2006/relationships/image" Target="../media/image118.png"/><Relationship Id="rId8" Type="http://schemas.openxmlformats.org/officeDocument/2006/relationships/image" Target="../media/image80.svg"/></Relationships>
</file>

<file path=ppt/slides/_rels/slide37.xml.rels><?xml version="1.0" encoding="UTF-8" standalone="yes"?>
<Relationships xmlns="http://schemas.openxmlformats.org/package/2006/relationships"><Relationship Id="rId3" Type="http://schemas.openxmlformats.org/officeDocument/2006/relationships/hyperlink" Target="mailto:andi.orlowski@nhs.net"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3CE3-CD7E-194F-9B8D-46F21549976F}"/>
              </a:ext>
            </a:extLst>
          </p:cNvPr>
          <p:cNvSpPr>
            <a:spLocks noGrp="1"/>
          </p:cNvSpPr>
          <p:nvPr>
            <p:ph type="ctrTitle"/>
          </p:nvPr>
        </p:nvSpPr>
        <p:spPr/>
        <p:txBody>
          <a:bodyPr>
            <a:normAutofit fontScale="90000"/>
          </a:bodyPr>
          <a:lstStyle/>
          <a:p>
            <a:r>
              <a:rPr lang="en-GB" b="1" i="0" dirty="0">
                <a:solidFill>
                  <a:srgbClr val="454545"/>
                </a:solidFill>
                <a:effectLst/>
                <a:latin typeface="Helvetica" pitchFamily="2" charset="0"/>
              </a:rPr>
              <a:t>How allocative value can identify the most effective ways for ICSs to use their resources</a:t>
            </a:r>
            <a:endParaRPr lang="en-US" dirty="0"/>
          </a:p>
        </p:txBody>
      </p:sp>
      <p:sp>
        <p:nvSpPr>
          <p:cNvPr id="4" name="TextBox 3">
            <a:extLst>
              <a:ext uri="{FF2B5EF4-FFF2-40B4-BE49-F238E27FC236}">
                <a16:creationId xmlns:a16="http://schemas.microsoft.com/office/drawing/2014/main" id="{843D405B-DBB6-E64C-B2CD-D401BE060EDF}"/>
              </a:ext>
            </a:extLst>
          </p:cNvPr>
          <p:cNvSpPr txBox="1"/>
          <p:nvPr/>
        </p:nvSpPr>
        <p:spPr>
          <a:xfrm>
            <a:off x="5616008" y="5923280"/>
            <a:ext cx="6427016" cy="830997"/>
          </a:xfrm>
          <a:prstGeom prst="rect">
            <a:avLst/>
          </a:prstGeom>
          <a:noFill/>
        </p:spPr>
        <p:txBody>
          <a:bodyPr wrap="none" rtlCol="0">
            <a:spAutoFit/>
          </a:bodyPr>
          <a:lstStyle/>
          <a:p>
            <a:r>
              <a:rPr lang="en-GB" sz="1200" dirty="0"/>
              <a:t>Andi Orlowski </a:t>
            </a:r>
          </a:p>
          <a:p>
            <a:r>
              <a:rPr lang="en-GB" sz="1200" dirty="0"/>
              <a:t>Director of the Health Economics Unit</a:t>
            </a:r>
          </a:p>
          <a:p>
            <a:r>
              <a:rPr lang="en-GB" sz="1200" dirty="0"/>
              <a:t>Senior Population Health Analytics Advisor – NHS England (Data and Analytics Directorate) </a:t>
            </a:r>
          </a:p>
          <a:p>
            <a:pPr algn="l"/>
            <a:endParaRPr lang="en-US" sz="1200" dirty="0"/>
          </a:p>
        </p:txBody>
      </p:sp>
      <p:sp>
        <p:nvSpPr>
          <p:cNvPr id="6" name="Subtitle 5">
            <a:extLst>
              <a:ext uri="{FF2B5EF4-FFF2-40B4-BE49-F238E27FC236}">
                <a16:creationId xmlns:a16="http://schemas.microsoft.com/office/drawing/2014/main" id="{7A6A071C-C2F0-3B43-A66B-14CFE78207CC}"/>
              </a:ext>
            </a:extLst>
          </p:cNvPr>
          <p:cNvSpPr>
            <a:spLocks noGrp="1"/>
          </p:cNvSpPr>
          <p:nvPr>
            <p:ph type="subTitle" idx="1"/>
          </p:nvPr>
        </p:nvSpPr>
        <p:spPr/>
        <p:txBody>
          <a:bodyPr>
            <a:normAutofit fontScale="77500" lnSpcReduction="20000"/>
          </a:bodyPr>
          <a:lstStyle/>
          <a:p>
            <a:pPr marL="285750" indent="-285750">
              <a:buFont typeface="Arial" panose="020B0604020202020204" pitchFamily="34" charset="0"/>
              <a:buChar char="•"/>
            </a:pPr>
            <a:r>
              <a:rPr lang="en-US" sz="1600" dirty="0">
                <a:solidFill>
                  <a:schemeClr val="tx1"/>
                </a:solidFill>
              </a:rPr>
              <a:t>The role of health, wellbeing and the wider determinants of health and the risks over </a:t>
            </a:r>
            <a:r>
              <a:rPr lang="en-US" sz="1600" dirty="0" err="1">
                <a:solidFill>
                  <a:schemeClr val="tx1"/>
                </a:solidFill>
              </a:rPr>
              <a:t>medicalisation</a:t>
            </a:r>
            <a:r>
              <a:rPr lang="en-US" sz="1600" dirty="0">
                <a:solidFill>
                  <a:schemeClr val="tx1"/>
                </a:solidFill>
              </a:rPr>
              <a:t> of PHM</a:t>
            </a:r>
          </a:p>
          <a:p>
            <a:pPr marL="285750" indent="-285750">
              <a:buFont typeface="Arial" panose="020B0604020202020204" pitchFamily="34" charset="0"/>
              <a:buChar char="•"/>
            </a:pPr>
            <a:r>
              <a:rPr lang="en-US" sz="1600" dirty="0">
                <a:solidFill>
                  <a:schemeClr val="tx1"/>
                </a:solidFill>
              </a:rPr>
              <a:t>The challenges of system working and creating a common language for change</a:t>
            </a:r>
          </a:p>
          <a:p>
            <a:pPr marL="285750" indent="-285750">
              <a:buFont typeface="Arial" panose="020B0604020202020204" pitchFamily="34" charset="0"/>
              <a:buChar char="•"/>
            </a:pPr>
            <a:r>
              <a:rPr lang="en-US" sz="1600" dirty="0">
                <a:solidFill>
                  <a:schemeClr val="tx1"/>
                </a:solidFill>
              </a:rPr>
              <a:t>The critical role of finance</a:t>
            </a:r>
          </a:p>
        </p:txBody>
      </p:sp>
    </p:spTree>
    <p:extLst>
      <p:ext uri="{BB962C8B-B14F-4D97-AF65-F5344CB8AC3E}">
        <p14:creationId xmlns:p14="http://schemas.microsoft.com/office/powerpoint/2010/main" val="264309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D405-DDC9-4864-5DB5-327AC63EAF32}"/>
              </a:ext>
            </a:extLst>
          </p:cNvPr>
          <p:cNvSpPr>
            <a:spLocks noGrp="1"/>
          </p:cNvSpPr>
          <p:nvPr>
            <p:ph type="title"/>
          </p:nvPr>
        </p:nvSpPr>
        <p:spPr/>
        <p:txBody>
          <a:bodyPr>
            <a:normAutofit fontScale="90000"/>
          </a:bodyPr>
          <a:lstStyle/>
          <a:p>
            <a:r>
              <a:rPr lang="en-GB" dirty="0"/>
              <a:t>Improving the physical environment: London</a:t>
            </a:r>
          </a:p>
        </p:txBody>
      </p:sp>
      <p:sp>
        <p:nvSpPr>
          <p:cNvPr id="9" name="Content Placeholder 8">
            <a:extLst>
              <a:ext uri="{FF2B5EF4-FFF2-40B4-BE49-F238E27FC236}">
                <a16:creationId xmlns:a16="http://schemas.microsoft.com/office/drawing/2014/main" id="{A485C0ED-236E-E168-ACAD-F5E05F574B33}"/>
              </a:ext>
            </a:extLst>
          </p:cNvPr>
          <p:cNvSpPr>
            <a:spLocks noGrp="1"/>
          </p:cNvSpPr>
          <p:nvPr>
            <p:ph sz="half" idx="1"/>
          </p:nvPr>
        </p:nvSpPr>
        <p:spPr/>
        <p:txBody>
          <a:bodyPr>
            <a:normAutofit fontScale="77500" lnSpcReduction="20000"/>
          </a:bodyPr>
          <a:lstStyle/>
          <a:p>
            <a:pPr marL="0" indent="0">
              <a:lnSpc>
                <a:spcPct val="120000"/>
              </a:lnSpc>
              <a:buNone/>
            </a:pPr>
            <a:r>
              <a:rPr lang="en-GB" sz="2000" b="1" dirty="0">
                <a:solidFill>
                  <a:schemeClr val="tx1"/>
                </a:solidFill>
              </a:rPr>
              <a:t>Traffic calming measures for public health benefit</a:t>
            </a:r>
            <a:endParaRPr lang="en-US" sz="2000" b="1" dirty="0">
              <a:solidFill>
                <a:schemeClr val="tx1"/>
              </a:solidFill>
            </a:endParaRPr>
          </a:p>
          <a:p>
            <a:pPr marL="0" indent="0">
              <a:lnSpc>
                <a:spcPct val="120000"/>
              </a:lnSpc>
              <a:buNone/>
            </a:pPr>
            <a:r>
              <a:rPr lang="en-US" sz="2000" dirty="0">
                <a:solidFill>
                  <a:schemeClr val="tx1"/>
                </a:solidFill>
              </a:rPr>
              <a:t>Guy’s and St Thomas’ charity paid £250k to install traffic calming measures for public health benefits including </a:t>
            </a:r>
            <a:r>
              <a:rPr lang="en-GB" sz="2000" dirty="0">
                <a:solidFill>
                  <a:schemeClr val="tx1"/>
                </a:solidFill>
              </a:rPr>
              <a:t>tackling air pollution and obesity in Lambeth and Southwark</a:t>
            </a:r>
            <a:endParaRPr lang="en-GB" dirty="0">
              <a:solidFill>
                <a:schemeClr val="tx1"/>
              </a:solidFill>
            </a:endParaRPr>
          </a:p>
          <a:p>
            <a:pPr marL="0" indent="0">
              <a:lnSpc>
                <a:spcPct val="120000"/>
              </a:lnSpc>
              <a:buNone/>
            </a:pPr>
            <a:r>
              <a:rPr lang="en-GB" dirty="0">
                <a:solidFill>
                  <a:schemeClr val="tx1"/>
                </a:solidFill>
              </a:rPr>
              <a:t>The Low Traffic Neighbourhoods will be focused in the areas of highest deprivation in the area</a:t>
            </a:r>
          </a:p>
          <a:p>
            <a:pPr marL="0" indent="0">
              <a:lnSpc>
                <a:spcPct val="120000"/>
              </a:lnSpc>
              <a:buNone/>
            </a:pPr>
            <a:r>
              <a:rPr lang="en-GB" dirty="0">
                <a:solidFill>
                  <a:schemeClr val="tx1"/>
                </a:solidFill>
              </a:rPr>
              <a:t>The aim is to reduce traffic and improve access for cyclists and pedestrians - including widening pavements, adding seating and roadside markings to encourage walking and cycling and removing parking spaces.</a:t>
            </a:r>
          </a:p>
        </p:txBody>
      </p:sp>
      <p:graphicFrame>
        <p:nvGraphicFramePr>
          <p:cNvPr id="14" name="Chart 13">
            <a:extLst>
              <a:ext uri="{FF2B5EF4-FFF2-40B4-BE49-F238E27FC236}">
                <a16:creationId xmlns:a16="http://schemas.microsoft.com/office/drawing/2014/main" id="{E60B670F-E4A6-B611-F045-2DAA0484D5E0}"/>
              </a:ext>
            </a:extLst>
          </p:cNvPr>
          <p:cNvGraphicFramePr>
            <a:graphicFrameLocks/>
          </p:cNvGraphicFramePr>
          <p:nvPr/>
        </p:nvGraphicFramePr>
        <p:xfrm>
          <a:off x="7673788" y="2448551"/>
          <a:ext cx="4518212" cy="4050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90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D405-DDC9-4864-5DB5-327AC63EAF32}"/>
              </a:ext>
            </a:extLst>
          </p:cNvPr>
          <p:cNvSpPr>
            <a:spLocks noGrp="1"/>
          </p:cNvSpPr>
          <p:nvPr>
            <p:ph type="title"/>
          </p:nvPr>
        </p:nvSpPr>
        <p:spPr>
          <a:xfrm>
            <a:off x="1111169" y="1477518"/>
            <a:ext cx="6383325" cy="971033"/>
          </a:xfrm>
        </p:spPr>
        <p:txBody>
          <a:bodyPr>
            <a:normAutofit fontScale="90000"/>
          </a:bodyPr>
          <a:lstStyle/>
          <a:p>
            <a:r>
              <a:rPr lang="en-GB" dirty="0"/>
              <a:t>Improving the physical environment: North East</a:t>
            </a:r>
          </a:p>
        </p:txBody>
      </p:sp>
      <p:sp>
        <p:nvSpPr>
          <p:cNvPr id="9" name="Content Placeholder 8">
            <a:extLst>
              <a:ext uri="{FF2B5EF4-FFF2-40B4-BE49-F238E27FC236}">
                <a16:creationId xmlns:a16="http://schemas.microsoft.com/office/drawing/2014/main" id="{A485C0ED-236E-E168-ACAD-F5E05F574B33}"/>
              </a:ext>
            </a:extLst>
          </p:cNvPr>
          <p:cNvSpPr>
            <a:spLocks noGrp="1"/>
          </p:cNvSpPr>
          <p:nvPr>
            <p:ph sz="half" idx="1"/>
          </p:nvPr>
        </p:nvSpPr>
        <p:spPr/>
        <p:txBody>
          <a:bodyPr>
            <a:noAutofit/>
          </a:bodyPr>
          <a:lstStyle/>
          <a:p>
            <a:pPr marL="0" indent="0">
              <a:buNone/>
            </a:pPr>
            <a:r>
              <a:rPr lang="en-US" sz="1600" b="1" dirty="0">
                <a:solidFill>
                  <a:schemeClr val="tx1"/>
                </a:solidFill>
              </a:rPr>
              <a:t>Improving homes in Sunderland and Scotland</a:t>
            </a:r>
          </a:p>
          <a:p>
            <a:pPr marL="0" indent="0">
              <a:buNone/>
            </a:pPr>
            <a:r>
              <a:rPr lang="en-US" sz="1600" dirty="0">
                <a:solidFill>
                  <a:schemeClr val="tx1"/>
                </a:solidFill>
              </a:rPr>
              <a:t>Gentoo and Sunderland CCG provided energy efficient boilers, double glazing and insulation on ‘prescription’ </a:t>
            </a:r>
          </a:p>
          <a:p>
            <a:pPr marL="0" indent="0">
              <a:buNone/>
            </a:pPr>
            <a:r>
              <a:rPr lang="en-US" sz="1600" dirty="0">
                <a:solidFill>
                  <a:schemeClr val="tx1"/>
                </a:solidFill>
              </a:rPr>
              <a:t>A&amp;E attendances reduced by 30%. Emergency admissions reduced by 25%. GP appointments reduced by 60%</a:t>
            </a:r>
          </a:p>
          <a:p>
            <a:pPr marL="0" indent="0">
              <a:buNone/>
            </a:pPr>
            <a:r>
              <a:rPr lang="en-GB" sz="1600" dirty="0">
                <a:solidFill>
                  <a:schemeClr val="tx1"/>
                </a:solidFill>
              </a:rPr>
              <a:t>Patients suffering from respiratory diseases that are exacerbated by the cold, such as COPD, were referred onto the scheme and received improvements totalling on average £5,000 per property.</a:t>
            </a:r>
            <a:endParaRPr lang="en-US" sz="1600" dirty="0">
              <a:solidFill>
                <a:schemeClr val="tx1"/>
              </a:solidFill>
            </a:endParaRPr>
          </a:p>
        </p:txBody>
      </p:sp>
      <p:graphicFrame>
        <p:nvGraphicFramePr>
          <p:cNvPr id="14" name="Chart 13">
            <a:extLst>
              <a:ext uri="{FF2B5EF4-FFF2-40B4-BE49-F238E27FC236}">
                <a16:creationId xmlns:a16="http://schemas.microsoft.com/office/drawing/2014/main" id="{E60B670F-E4A6-B611-F045-2DAA0484D5E0}"/>
              </a:ext>
            </a:extLst>
          </p:cNvPr>
          <p:cNvGraphicFramePr>
            <a:graphicFrameLocks/>
          </p:cNvGraphicFramePr>
          <p:nvPr/>
        </p:nvGraphicFramePr>
        <p:xfrm>
          <a:off x="7673788" y="2448551"/>
          <a:ext cx="4518212" cy="4050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66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631F-2B93-6C50-6D21-9E9E5221DE1E}"/>
              </a:ext>
            </a:extLst>
          </p:cNvPr>
          <p:cNvSpPr>
            <a:spLocks noGrp="1"/>
          </p:cNvSpPr>
          <p:nvPr>
            <p:ph type="title"/>
          </p:nvPr>
        </p:nvSpPr>
        <p:spPr/>
        <p:txBody>
          <a:bodyPr/>
          <a:lstStyle/>
          <a:p>
            <a:r>
              <a:rPr lang="en-GB" sz="5400" dirty="0">
                <a:ea typeface="Calibri" panose="020F0502020204030204" pitchFamily="34" charset="0"/>
              </a:rPr>
              <a:t>Delivering on the promise of systems</a:t>
            </a:r>
            <a:endParaRPr lang="en-US" dirty="0"/>
          </a:p>
        </p:txBody>
      </p:sp>
      <p:sp>
        <p:nvSpPr>
          <p:cNvPr id="3" name="Text Placeholder 2">
            <a:extLst>
              <a:ext uri="{FF2B5EF4-FFF2-40B4-BE49-F238E27FC236}">
                <a16:creationId xmlns:a16="http://schemas.microsoft.com/office/drawing/2014/main" id="{284B0CCE-7E66-9B12-54BB-67E54DD9E2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940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064DB-1B23-C649-89BB-7D3CF40D423F}"/>
              </a:ext>
            </a:extLst>
          </p:cNvPr>
          <p:cNvSpPr>
            <a:spLocks noGrp="1"/>
          </p:cNvSpPr>
          <p:nvPr>
            <p:ph idx="1"/>
          </p:nvPr>
        </p:nvSpPr>
        <p:spPr>
          <a:xfrm>
            <a:off x="1111168" y="2046443"/>
            <a:ext cx="10509812" cy="2765114"/>
          </a:xfrm>
        </p:spPr>
        <p:txBody>
          <a:bodyPr>
            <a:normAutofit fontScale="92500"/>
          </a:bodyPr>
          <a:lstStyle/>
          <a:p>
            <a:pPr marL="0" indent="0" algn="ctr">
              <a:lnSpc>
                <a:spcPct val="170000"/>
              </a:lnSpc>
              <a:buNone/>
            </a:pPr>
            <a:r>
              <a:rPr lang="en-US" sz="3600" dirty="0">
                <a:solidFill>
                  <a:schemeClr val="tx1"/>
                </a:solidFill>
              </a:rPr>
              <a:t>There is little convincing evidence to suggest that collaboration between local health care and non-health care </a:t>
            </a:r>
            <a:r>
              <a:rPr lang="en-US" sz="3600" dirty="0" err="1">
                <a:solidFill>
                  <a:schemeClr val="tx1"/>
                </a:solidFill>
              </a:rPr>
              <a:t>organisations</a:t>
            </a:r>
            <a:r>
              <a:rPr lang="en-US" sz="3600" dirty="0">
                <a:solidFill>
                  <a:schemeClr val="tx1"/>
                </a:solidFill>
              </a:rPr>
              <a:t> improves health outcomes</a:t>
            </a:r>
          </a:p>
        </p:txBody>
      </p:sp>
      <p:sp>
        <p:nvSpPr>
          <p:cNvPr id="7" name="Rectangle 6">
            <a:extLst>
              <a:ext uri="{FF2B5EF4-FFF2-40B4-BE49-F238E27FC236}">
                <a16:creationId xmlns:a16="http://schemas.microsoft.com/office/drawing/2014/main" id="{0731A2F4-B948-A941-9A23-D8A516564721}"/>
              </a:ext>
            </a:extLst>
          </p:cNvPr>
          <p:cNvSpPr/>
          <p:nvPr/>
        </p:nvSpPr>
        <p:spPr>
          <a:xfrm>
            <a:off x="1117600" y="6243249"/>
            <a:ext cx="10503380" cy="430887"/>
          </a:xfrm>
          <a:prstGeom prst="rect">
            <a:avLst/>
          </a:prstGeom>
        </p:spPr>
        <p:txBody>
          <a:bodyPr wrap="square">
            <a:spAutoFit/>
          </a:bodyPr>
          <a:lstStyle/>
          <a:p>
            <a:pPr lvl="0" fontAlgn="base">
              <a:defRPr/>
            </a:pPr>
            <a:r>
              <a:rPr lang="en-GB" sz="1050" dirty="0" err="1"/>
              <a:t>Alderwick</a:t>
            </a:r>
            <a:r>
              <a:rPr lang="en-GB" sz="1050" dirty="0"/>
              <a:t>, H., Hutchings, A., Briggs, A. </a:t>
            </a:r>
            <a:r>
              <a:rPr lang="en-GB" sz="1050" i="1" dirty="0"/>
              <a:t>et al.</a:t>
            </a:r>
            <a:r>
              <a:rPr lang="en-GB" sz="1050" dirty="0"/>
              <a:t> The impacts of collaboration between local health care and non-health care organizations and factors shaping how they work: a systematic review of reviews. </a:t>
            </a:r>
            <a:r>
              <a:rPr lang="en-GB" sz="1050" i="1" dirty="0"/>
              <a:t>BMC Public Health</a:t>
            </a:r>
            <a:r>
              <a:rPr lang="en-GB" sz="1050" dirty="0"/>
              <a:t> </a:t>
            </a:r>
            <a:r>
              <a:rPr lang="en-GB" sz="1050" b="1" dirty="0"/>
              <a:t>21, </a:t>
            </a:r>
            <a:r>
              <a:rPr lang="en-GB" sz="1050" dirty="0"/>
              <a:t>753 (2021). https://</a:t>
            </a:r>
            <a:r>
              <a:rPr lang="en-GB" sz="1050" dirty="0" err="1"/>
              <a:t>doi.org</a:t>
            </a:r>
            <a:r>
              <a:rPr lang="en-GB" sz="1050" dirty="0"/>
              <a:t>/10.1186/s12889-021-10630-1</a:t>
            </a:r>
          </a:p>
        </p:txBody>
      </p:sp>
      <p:sp>
        <p:nvSpPr>
          <p:cNvPr id="2" name="Slide Number Placeholder 1">
            <a:extLst>
              <a:ext uri="{FF2B5EF4-FFF2-40B4-BE49-F238E27FC236}">
                <a16:creationId xmlns:a16="http://schemas.microsoft.com/office/drawing/2014/main" id="{37ED47E5-E7CE-83A7-31B2-EE4585429795}"/>
              </a:ext>
            </a:extLst>
          </p:cNvPr>
          <p:cNvSpPr>
            <a:spLocks noGrp="1"/>
          </p:cNvSpPr>
          <p:nvPr>
            <p:ph type="sldNum" sz="quarter" idx="12"/>
          </p:nvPr>
        </p:nvSpPr>
        <p:spPr/>
        <p:txBody>
          <a:bodyPr/>
          <a:lstStyle/>
          <a:p>
            <a:fld id="{DFCA9D46-5061-CB44-B974-7368B75C86DF}" type="slidenum">
              <a:rPr lang="en-US" smtClean="0"/>
              <a:t>14</a:t>
            </a:fld>
            <a:endParaRPr lang="en-US"/>
          </a:p>
        </p:txBody>
      </p:sp>
    </p:spTree>
    <p:extLst>
      <p:ext uri="{BB962C8B-B14F-4D97-AF65-F5344CB8AC3E}">
        <p14:creationId xmlns:p14="http://schemas.microsoft.com/office/powerpoint/2010/main" val="54558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Diagram, text&#10;&#10;Description automatically generated">
            <a:extLst>
              <a:ext uri="{FF2B5EF4-FFF2-40B4-BE49-F238E27FC236}">
                <a16:creationId xmlns:a16="http://schemas.microsoft.com/office/drawing/2014/main" id="{0DA83DA9-DB81-914F-93E3-9EC6BC96E3F3}"/>
              </a:ext>
            </a:extLst>
          </p:cNvPr>
          <p:cNvPicPr>
            <a:picLocks noGrp="1" noChangeAspect="1"/>
          </p:cNvPicPr>
          <p:nvPr>
            <p:ph idx="1"/>
          </p:nvPr>
        </p:nvPicPr>
        <p:blipFill>
          <a:blip r:embed="rId3"/>
          <a:stretch>
            <a:fillRect/>
          </a:stretch>
        </p:blipFill>
        <p:spPr>
          <a:xfrm>
            <a:off x="2801058" y="511246"/>
            <a:ext cx="7912098" cy="5421141"/>
          </a:xfrm>
        </p:spPr>
      </p:pic>
      <p:sp>
        <p:nvSpPr>
          <p:cNvPr id="14" name="Rectangle 13">
            <a:extLst>
              <a:ext uri="{FF2B5EF4-FFF2-40B4-BE49-F238E27FC236}">
                <a16:creationId xmlns:a16="http://schemas.microsoft.com/office/drawing/2014/main" id="{9A1981C0-BC12-174D-A149-CBA89FB20867}"/>
              </a:ext>
            </a:extLst>
          </p:cNvPr>
          <p:cNvSpPr/>
          <p:nvPr/>
        </p:nvSpPr>
        <p:spPr>
          <a:xfrm>
            <a:off x="1117600" y="6243249"/>
            <a:ext cx="10503380" cy="430887"/>
          </a:xfrm>
          <a:prstGeom prst="rect">
            <a:avLst/>
          </a:prstGeom>
        </p:spPr>
        <p:txBody>
          <a:bodyPr wrap="square">
            <a:spAutoFit/>
          </a:bodyPr>
          <a:lstStyle/>
          <a:p>
            <a:pPr lvl="0" fontAlgn="base">
              <a:defRPr/>
            </a:pPr>
            <a:r>
              <a:rPr lang="en-GB" sz="1050" dirty="0" err="1"/>
              <a:t>Alderwick</a:t>
            </a:r>
            <a:r>
              <a:rPr lang="en-GB" sz="1050" dirty="0"/>
              <a:t>, H., Hutchings, A., Briggs, A. </a:t>
            </a:r>
            <a:r>
              <a:rPr lang="en-GB" sz="1050" i="1" dirty="0"/>
              <a:t>et al.</a:t>
            </a:r>
            <a:r>
              <a:rPr lang="en-GB" sz="1050" dirty="0"/>
              <a:t> The impacts of collaboration between local health care and non-health care organizations and factors shaping how they work: a systematic review of reviews. </a:t>
            </a:r>
            <a:r>
              <a:rPr lang="en-GB" sz="1050" i="1" dirty="0"/>
              <a:t>BMC Public Health</a:t>
            </a:r>
            <a:r>
              <a:rPr lang="en-GB" sz="1050" dirty="0"/>
              <a:t> </a:t>
            </a:r>
            <a:r>
              <a:rPr lang="en-GB" sz="1050" b="1" dirty="0"/>
              <a:t>21, </a:t>
            </a:r>
            <a:r>
              <a:rPr lang="en-GB" sz="1050" dirty="0"/>
              <a:t>753 (2021). https://</a:t>
            </a:r>
            <a:r>
              <a:rPr lang="en-GB" sz="1050" dirty="0" err="1"/>
              <a:t>doi.org</a:t>
            </a:r>
            <a:r>
              <a:rPr lang="en-GB" sz="1050" dirty="0"/>
              <a:t>/10.1186/s12889-021-10630-1</a:t>
            </a:r>
          </a:p>
        </p:txBody>
      </p:sp>
      <p:sp>
        <p:nvSpPr>
          <p:cNvPr id="2" name="Slide Number Placeholder 1">
            <a:extLst>
              <a:ext uri="{FF2B5EF4-FFF2-40B4-BE49-F238E27FC236}">
                <a16:creationId xmlns:a16="http://schemas.microsoft.com/office/drawing/2014/main" id="{156FE741-6512-1CCD-DCC9-631595956E0A}"/>
              </a:ext>
            </a:extLst>
          </p:cNvPr>
          <p:cNvSpPr>
            <a:spLocks noGrp="1"/>
          </p:cNvSpPr>
          <p:nvPr>
            <p:ph type="sldNum" sz="quarter" idx="12"/>
          </p:nvPr>
        </p:nvSpPr>
        <p:spPr/>
        <p:txBody>
          <a:bodyPr/>
          <a:lstStyle/>
          <a:p>
            <a:fld id="{DFCA9D46-5061-CB44-B974-7368B75C86DF}" type="slidenum">
              <a:rPr lang="en-US" smtClean="0"/>
              <a:t>15</a:t>
            </a:fld>
            <a:endParaRPr lang="en-US"/>
          </a:p>
        </p:txBody>
      </p:sp>
    </p:spTree>
    <p:extLst>
      <p:ext uri="{BB962C8B-B14F-4D97-AF65-F5344CB8AC3E}">
        <p14:creationId xmlns:p14="http://schemas.microsoft.com/office/powerpoint/2010/main" val="28194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AF6D69B-54FB-F342-9B08-23E14F2A5DCD}"/>
              </a:ext>
            </a:extLst>
          </p:cNvPr>
          <p:cNvPicPr>
            <a:picLocks noChangeAspect="1"/>
          </p:cNvPicPr>
          <p:nvPr/>
        </p:nvPicPr>
        <p:blipFill>
          <a:blip r:embed="rId3"/>
          <a:stretch>
            <a:fillRect/>
          </a:stretch>
        </p:blipFill>
        <p:spPr>
          <a:xfrm>
            <a:off x="2842919" y="511246"/>
            <a:ext cx="7982411" cy="5511376"/>
          </a:xfrm>
          <a:prstGeom prst="rect">
            <a:avLst/>
          </a:prstGeom>
        </p:spPr>
      </p:pic>
      <p:sp>
        <p:nvSpPr>
          <p:cNvPr id="7" name="Rectangle 6">
            <a:extLst>
              <a:ext uri="{FF2B5EF4-FFF2-40B4-BE49-F238E27FC236}">
                <a16:creationId xmlns:a16="http://schemas.microsoft.com/office/drawing/2014/main" id="{F05A8995-2FB5-5041-94D9-3469E7761038}"/>
              </a:ext>
            </a:extLst>
          </p:cNvPr>
          <p:cNvSpPr/>
          <p:nvPr/>
        </p:nvSpPr>
        <p:spPr>
          <a:xfrm>
            <a:off x="1095021" y="6232454"/>
            <a:ext cx="10351911" cy="430887"/>
          </a:xfrm>
          <a:prstGeom prst="rect">
            <a:avLst/>
          </a:prstGeom>
        </p:spPr>
        <p:txBody>
          <a:bodyPr wrap="square">
            <a:spAutoFit/>
          </a:bodyPr>
          <a:lstStyle/>
          <a:p>
            <a:pPr lvl="0" fontAlgn="base">
              <a:defRPr/>
            </a:pPr>
            <a:r>
              <a:rPr lang="en-GB" sz="1050" dirty="0" err="1"/>
              <a:t>Aunger</a:t>
            </a:r>
            <a:r>
              <a:rPr lang="en-GB" sz="1050" dirty="0"/>
              <a:t>, J.A., Millar, R., Greenhalgh, J. </a:t>
            </a:r>
            <a:r>
              <a:rPr lang="en-GB" sz="1050" i="1" dirty="0"/>
              <a:t>et al.</a:t>
            </a:r>
            <a:r>
              <a:rPr lang="en-GB" sz="1050" dirty="0"/>
              <a:t> Why do some inter-organisational collaborations in healthcare work when others do not? A realist review. </a:t>
            </a:r>
            <a:r>
              <a:rPr lang="en-GB" sz="1050" i="1" dirty="0" err="1"/>
              <a:t>Syst</a:t>
            </a:r>
            <a:r>
              <a:rPr lang="en-GB" sz="1050" i="1" dirty="0"/>
              <a:t> Rev</a:t>
            </a:r>
            <a:r>
              <a:rPr lang="en-GB" sz="1050" dirty="0"/>
              <a:t> </a:t>
            </a:r>
            <a:r>
              <a:rPr lang="en-GB" sz="1050" b="1" dirty="0"/>
              <a:t>10, </a:t>
            </a:r>
            <a:r>
              <a:rPr lang="en-GB" sz="1050" dirty="0"/>
              <a:t>82 (2021). https://</a:t>
            </a:r>
            <a:r>
              <a:rPr lang="en-GB" sz="1050" dirty="0" err="1"/>
              <a:t>doi.org</a:t>
            </a:r>
            <a:r>
              <a:rPr lang="en-GB" sz="1050" dirty="0"/>
              <a:t>/10.1186/s13643-021-01630-8</a:t>
            </a:r>
          </a:p>
        </p:txBody>
      </p:sp>
      <p:sp>
        <p:nvSpPr>
          <p:cNvPr id="2" name="Slide Number Placeholder 1">
            <a:extLst>
              <a:ext uri="{FF2B5EF4-FFF2-40B4-BE49-F238E27FC236}">
                <a16:creationId xmlns:a16="http://schemas.microsoft.com/office/drawing/2014/main" id="{FF0CCAB3-4150-6D5C-1B5A-DE409E9E7010}"/>
              </a:ext>
            </a:extLst>
          </p:cNvPr>
          <p:cNvSpPr>
            <a:spLocks noGrp="1"/>
          </p:cNvSpPr>
          <p:nvPr>
            <p:ph type="sldNum" sz="quarter" idx="12"/>
          </p:nvPr>
        </p:nvSpPr>
        <p:spPr/>
        <p:txBody>
          <a:bodyPr/>
          <a:lstStyle/>
          <a:p>
            <a:fld id="{DFCA9D46-5061-CB44-B974-7368B75C86DF}" type="slidenum">
              <a:rPr lang="en-US" smtClean="0"/>
              <a:t>16</a:t>
            </a:fld>
            <a:endParaRPr lang="en-US"/>
          </a:p>
        </p:txBody>
      </p:sp>
    </p:spTree>
    <p:extLst>
      <p:ext uri="{BB962C8B-B14F-4D97-AF65-F5344CB8AC3E}">
        <p14:creationId xmlns:p14="http://schemas.microsoft.com/office/powerpoint/2010/main" val="146052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46B2-9046-B14E-8981-AA4571729710}"/>
              </a:ext>
            </a:extLst>
          </p:cNvPr>
          <p:cNvSpPr>
            <a:spLocks noGrp="1"/>
          </p:cNvSpPr>
          <p:nvPr>
            <p:ph type="title"/>
          </p:nvPr>
        </p:nvSpPr>
        <p:spPr/>
        <p:txBody>
          <a:bodyPr>
            <a:normAutofit/>
          </a:bodyPr>
          <a:lstStyle/>
          <a:p>
            <a:r>
              <a:rPr lang="en-US" dirty="0"/>
              <a:t>Resetting our approach to finance to embed change</a:t>
            </a:r>
          </a:p>
        </p:txBody>
      </p:sp>
      <p:sp>
        <p:nvSpPr>
          <p:cNvPr id="3" name="Text Placeholder 2">
            <a:extLst>
              <a:ext uri="{FF2B5EF4-FFF2-40B4-BE49-F238E27FC236}">
                <a16:creationId xmlns:a16="http://schemas.microsoft.com/office/drawing/2014/main" id="{1FD6EB3E-5AE9-9F41-8A73-943F659623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650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A024ECE-3079-A7B7-7D4A-1C8DE9B2C24E}"/>
              </a:ext>
            </a:extLst>
          </p:cNvPr>
          <p:cNvGrpSpPr/>
          <p:nvPr/>
        </p:nvGrpSpPr>
        <p:grpSpPr>
          <a:xfrm>
            <a:off x="2682850" y="3555818"/>
            <a:ext cx="1941535" cy="1483860"/>
            <a:chOff x="139882" y="2941592"/>
            <a:chExt cx="1941739" cy="1484016"/>
          </a:xfrm>
        </p:grpSpPr>
        <p:sp>
          <p:nvSpPr>
            <p:cNvPr id="26" name="TextBox 25">
              <a:extLst>
                <a:ext uri="{FF2B5EF4-FFF2-40B4-BE49-F238E27FC236}">
                  <a16:creationId xmlns:a16="http://schemas.microsoft.com/office/drawing/2014/main" id="{AD8340CE-F80B-3000-8A5A-84866E93BF8C}"/>
                </a:ext>
              </a:extLst>
            </p:cNvPr>
            <p:cNvSpPr txBox="1"/>
            <p:nvPr/>
          </p:nvSpPr>
          <p:spPr>
            <a:xfrm>
              <a:off x="139882" y="4023985"/>
              <a:ext cx="1941739" cy="307809"/>
            </a:xfrm>
            <a:prstGeom prst="rect">
              <a:avLst/>
            </a:prstGeom>
            <a:noFill/>
          </p:spPr>
          <p:txBody>
            <a:bodyPr wrap="square" rtlCol="0">
              <a:spAutoFit/>
            </a:bodyPr>
            <a:lstStyle/>
            <a:p>
              <a:pPr algn="ctr" defTabSz="914139">
                <a:defRPr/>
              </a:pPr>
              <a:r>
                <a:rPr lang="en-GB" sz="1400">
                  <a:solidFill>
                    <a:srgbClr val="282828"/>
                  </a:solidFill>
                  <a:latin typeface="Arial" panose="020B0604020202020204"/>
                </a:rPr>
                <a:t>Social determinants</a:t>
              </a:r>
            </a:p>
          </p:txBody>
        </p:sp>
        <p:grpSp>
          <p:nvGrpSpPr>
            <p:cNvPr id="27" name="Group 26">
              <a:extLst>
                <a:ext uri="{FF2B5EF4-FFF2-40B4-BE49-F238E27FC236}">
                  <a16:creationId xmlns:a16="http://schemas.microsoft.com/office/drawing/2014/main" id="{86EE0C11-757C-AD9A-0885-ADB3A67C1571}"/>
                </a:ext>
              </a:extLst>
            </p:cNvPr>
            <p:cNvGrpSpPr/>
            <p:nvPr/>
          </p:nvGrpSpPr>
          <p:grpSpPr>
            <a:xfrm>
              <a:off x="368744" y="2941592"/>
              <a:ext cx="1484016" cy="1484016"/>
              <a:chOff x="2433027" y="3300723"/>
              <a:chExt cx="1484016" cy="1484016"/>
            </a:xfrm>
          </p:grpSpPr>
          <p:pic>
            <p:nvPicPr>
              <p:cNvPr id="28" name="Picture 6" descr="Guitar AMP Knob Amplifier Skirted Knobs Volume Tone Control for Fender  Parts|knob volume|amp knobguitar amp knobs - AliExpress">
                <a:extLst>
                  <a:ext uri="{FF2B5EF4-FFF2-40B4-BE49-F238E27FC236}">
                    <a16:creationId xmlns:a16="http://schemas.microsoft.com/office/drawing/2014/main" id="{B3FEBA15-B977-5362-5112-E5EB9196FA3B}"/>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53750" y1="49063" x2="53750" y2="49063"/>
                          </a14:backgroundRemoval>
                        </a14:imgEffect>
                      </a14:imgLayer>
                    </a14:imgProps>
                  </a:ext>
                  <a:ext uri="{28A0092B-C50C-407E-A947-70E740481C1C}">
                    <a14:useLocalDpi xmlns:a14="http://schemas.microsoft.com/office/drawing/2010/main" val="0"/>
                  </a:ext>
                </a:extLst>
              </a:blip>
              <a:srcRect/>
              <a:stretch>
                <a:fillRect/>
              </a:stretch>
            </p:blipFill>
            <p:spPr bwMode="auto">
              <a:xfrm rot="2651482">
                <a:off x="2433027" y="3300723"/>
                <a:ext cx="1484016" cy="14840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Graphic 28" descr="Pound with solid fill">
                <a:extLst>
                  <a:ext uri="{FF2B5EF4-FFF2-40B4-BE49-F238E27FC236}">
                    <a16:creationId xmlns:a16="http://schemas.microsoft.com/office/drawing/2014/main" id="{D431106A-4FB2-EB51-650C-A3A916FDAB8D}"/>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3000457" y="3893928"/>
                <a:ext cx="301543" cy="301543"/>
              </a:xfrm>
              <a:prstGeom prst="rect">
                <a:avLst/>
              </a:prstGeom>
            </p:spPr>
          </p:pic>
        </p:grpSp>
      </p:grpSp>
      <p:grpSp>
        <p:nvGrpSpPr>
          <p:cNvPr id="15" name="Group 14">
            <a:extLst>
              <a:ext uri="{FF2B5EF4-FFF2-40B4-BE49-F238E27FC236}">
                <a16:creationId xmlns:a16="http://schemas.microsoft.com/office/drawing/2014/main" id="{E7CF7D29-92FB-4479-83CF-FE3A22E6213F}"/>
              </a:ext>
            </a:extLst>
          </p:cNvPr>
          <p:cNvGrpSpPr/>
          <p:nvPr/>
        </p:nvGrpSpPr>
        <p:grpSpPr>
          <a:xfrm>
            <a:off x="4346638" y="4906075"/>
            <a:ext cx="1941535" cy="1483863"/>
            <a:chOff x="1759093" y="4441905"/>
            <a:chExt cx="1941739" cy="1484016"/>
          </a:xfrm>
        </p:grpSpPr>
        <p:sp>
          <p:nvSpPr>
            <p:cNvPr id="16" name="TextBox 15">
              <a:extLst>
                <a:ext uri="{FF2B5EF4-FFF2-40B4-BE49-F238E27FC236}">
                  <a16:creationId xmlns:a16="http://schemas.microsoft.com/office/drawing/2014/main" id="{9CBD843C-ACE6-2450-3476-791031E6FCF3}"/>
                </a:ext>
              </a:extLst>
            </p:cNvPr>
            <p:cNvSpPr txBox="1"/>
            <p:nvPr/>
          </p:nvSpPr>
          <p:spPr>
            <a:xfrm>
              <a:off x="1759093" y="5530862"/>
              <a:ext cx="1941739" cy="307809"/>
            </a:xfrm>
            <a:prstGeom prst="rect">
              <a:avLst/>
            </a:prstGeom>
            <a:noFill/>
          </p:spPr>
          <p:txBody>
            <a:bodyPr wrap="square" rtlCol="0">
              <a:spAutoFit/>
            </a:bodyPr>
            <a:lstStyle/>
            <a:p>
              <a:pPr algn="ctr" defTabSz="914139">
                <a:defRPr/>
              </a:pPr>
              <a:r>
                <a:rPr lang="en-GB" sz="1400">
                  <a:solidFill>
                    <a:srgbClr val="282828"/>
                  </a:solidFill>
                  <a:latin typeface="Arial" panose="020B0604020202020204"/>
                </a:rPr>
                <a:t>Clinical care</a:t>
              </a:r>
            </a:p>
          </p:txBody>
        </p:sp>
        <p:grpSp>
          <p:nvGrpSpPr>
            <p:cNvPr id="17" name="Group 16">
              <a:extLst>
                <a:ext uri="{FF2B5EF4-FFF2-40B4-BE49-F238E27FC236}">
                  <a16:creationId xmlns:a16="http://schemas.microsoft.com/office/drawing/2014/main" id="{A19ABB30-25EE-246A-DC2D-E7E7DA93403E}"/>
                </a:ext>
              </a:extLst>
            </p:cNvPr>
            <p:cNvGrpSpPr/>
            <p:nvPr/>
          </p:nvGrpSpPr>
          <p:grpSpPr>
            <a:xfrm>
              <a:off x="1993455" y="4441905"/>
              <a:ext cx="1484016" cy="1484016"/>
              <a:chOff x="2433027" y="3300723"/>
              <a:chExt cx="1484016" cy="1484016"/>
            </a:xfrm>
          </p:grpSpPr>
          <p:pic>
            <p:nvPicPr>
              <p:cNvPr id="18" name="Picture 6" descr="Guitar AMP Knob Amplifier Skirted Knobs Volume Tone Control for Fender  Parts|knob volume|amp knobguitar amp knobs - AliExpress">
                <a:extLst>
                  <a:ext uri="{FF2B5EF4-FFF2-40B4-BE49-F238E27FC236}">
                    <a16:creationId xmlns:a16="http://schemas.microsoft.com/office/drawing/2014/main" id="{CE123BC9-A455-D497-6E57-2E0EA8876C26}"/>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53750" y1="49063" x2="53750" y2="49063"/>
                          </a14:backgroundRemoval>
                        </a14:imgEffect>
                      </a14:imgLayer>
                    </a14:imgProps>
                  </a:ext>
                  <a:ext uri="{28A0092B-C50C-407E-A947-70E740481C1C}">
                    <a14:useLocalDpi xmlns:a14="http://schemas.microsoft.com/office/drawing/2010/main" val="0"/>
                  </a:ext>
                </a:extLst>
              </a:blip>
              <a:srcRect/>
              <a:stretch>
                <a:fillRect/>
              </a:stretch>
            </p:blipFill>
            <p:spPr bwMode="auto">
              <a:xfrm rot="2651482">
                <a:off x="2433027" y="3300723"/>
                <a:ext cx="1484016" cy="14840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Graphic 18" descr="Pound with solid fill">
                <a:extLst>
                  <a:ext uri="{FF2B5EF4-FFF2-40B4-BE49-F238E27FC236}">
                    <a16:creationId xmlns:a16="http://schemas.microsoft.com/office/drawing/2014/main" id="{C2085CC0-65CA-C5AE-1A8A-1A7D1487EE5A}"/>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3000457" y="3893928"/>
                <a:ext cx="301543" cy="301543"/>
              </a:xfrm>
              <a:prstGeom prst="rect">
                <a:avLst/>
              </a:prstGeom>
            </p:spPr>
          </p:pic>
        </p:grpSp>
      </p:grpSp>
      <p:grpSp>
        <p:nvGrpSpPr>
          <p:cNvPr id="20" name="Group 19">
            <a:extLst>
              <a:ext uri="{FF2B5EF4-FFF2-40B4-BE49-F238E27FC236}">
                <a16:creationId xmlns:a16="http://schemas.microsoft.com/office/drawing/2014/main" id="{3A68E3BF-EB0F-B361-C86B-481ED0D3C7B7}"/>
              </a:ext>
            </a:extLst>
          </p:cNvPr>
          <p:cNvGrpSpPr/>
          <p:nvPr/>
        </p:nvGrpSpPr>
        <p:grpSpPr>
          <a:xfrm>
            <a:off x="2641367" y="4886131"/>
            <a:ext cx="1941535" cy="1483863"/>
            <a:chOff x="146584" y="4278421"/>
            <a:chExt cx="1941739" cy="1484016"/>
          </a:xfrm>
        </p:grpSpPr>
        <p:sp>
          <p:nvSpPr>
            <p:cNvPr id="21" name="TextBox 20">
              <a:extLst>
                <a:ext uri="{FF2B5EF4-FFF2-40B4-BE49-F238E27FC236}">
                  <a16:creationId xmlns:a16="http://schemas.microsoft.com/office/drawing/2014/main" id="{F032B2FA-CF49-270F-C68F-4E712B1C391E}"/>
                </a:ext>
              </a:extLst>
            </p:cNvPr>
            <p:cNvSpPr txBox="1"/>
            <p:nvPr/>
          </p:nvSpPr>
          <p:spPr>
            <a:xfrm>
              <a:off x="146584" y="5409380"/>
              <a:ext cx="1941739" cy="307809"/>
            </a:xfrm>
            <a:prstGeom prst="rect">
              <a:avLst/>
            </a:prstGeom>
            <a:noFill/>
          </p:spPr>
          <p:txBody>
            <a:bodyPr wrap="square" rtlCol="0">
              <a:spAutoFit/>
            </a:bodyPr>
            <a:lstStyle/>
            <a:p>
              <a:pPr algn="ctr" defTabSz="914139">
                <a:defRPr/>
              </a:pPr>
              <a:r>
                <a:rPr lang="en-GB" sz="1400">
                  <a:solidFill>
                    <a:srgbClr val="282828"/>
                  </a:solidFill>
                  <a:latin typeface="Arial" panose="020B0604020202020204"/>
                </a:rPr>
                <a:t>Environment</a:t>
              </a:r>
            </a:p>
          </p:txBody>
        </p:sp>
        <p:grpSp>
          <p:nvGrpSpPr>
            <p:cNvPr id="22" name="Group 21">
              <a:extLst>
                <a:ext uri="{FF2B5EF4-FFF2-40B4-BE49-F238E27FC236}">
                  <a16:creationId xmlns:a16="http://schemas.microsoft.com/office/drawing/2014/main" id="{993DA77F-C805-7A3E-E01A-A067B567827C}"/>
                </a:ext>
              </a:extLst>
            </p:cNvPr>
            <p:cNvGrpSpPr/>
            <p:nvPr/>
          </p:nvGrpSpPr>
          <p:grpSpPr>
            <a:xfrm>
              <a:off x="399253" y="4278421"/>
              <a:ext cx="1484016" cy="1484016"/>
              <a:chOff x="2433027" y="3300723"/>
              <a:chExt cx="1484016" cy="1484016"/>
            </a:xfrm>
          </p:grpSpPr>
          <p:pic>
            <p:nvPicPr>
              <p:cNvPr id="23" name="Picture 6" descr="Guitar AMP Knob Amplifier Skirted Knobs Volume Tone Control for Fender  Parts|knob volume|amp knobguitar amp knobs - AliExpress">
                <a:extLst>
                  <a:ext uri="{FF2B5EF4-FFF2-40B4-BE49-F238E27FC236}">
                    <a16:creationId xmlns:a16="http://schemas.microsoft.com/office/drawing/2014/main" id="{A0DBF290-C3E8-5D9B-9404-647FB65F6CA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53750" y1="49063" x2="53750" y2="49063"/>
                          </a14:backgroundRemoval>
                        </a14:imgEffect>
                      </a14:imgLayer>
                    </a14:imgProps>
                  </a:ext>
                  <a:ext uri="{28A0092B-C50C-407E-A947-70E740481C1C}">
                    <a14:useLocalDpi xmlns:a14="http://schemas.microsoft.com/office/drawing/2010/main" val="0"/>
                  </a:ext>
                </a:extLst>
              </a:blip>
              <a:srcRect/>
              <a:stretch>
                <a:fillRect/>
              </a:stretch>
            </p:blipFill>
            <p:spPr bwMode="auto">
              <a:xfrm rot="2651482">
                <a:off x="2433027" y="3300723"/>
                <a:ext cx="1484016" cy="14840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Graphic 23" descr="Pound with solid fill">
                <a:extLst>
                  <a:ext uri="{FF2B5EF4-FFF2-40B4-BE49-F238E27FC236}">
                    <a16:creationId xmlns:a16="http://schemas.microsoft.com/office/drawing/2014/main" id="{9D9B9E49-BFD2-2396-A7A6-19DA1B45EFDE}"/>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3000457" y="3893928"/>
                <a:ext cx="301543" cy="301543"/>
              </a:xfrm>
              <a:prstGeom prst="rect">
                <a:avLst/>
              </a:prstGeom>
            </p:spPr>
          </p:pic>
        </p:grpSp>
      </p:grpSp>
      <p:pic>
        <p:nvPicPr>
          <p:cNvPr id="47" name="Graphic 46" descr="Heart with solid fill">
            <a:extLst>
              <a:ext uri="{FF2B5EF4-FFF2-40B4-BE49-F238E27FC236}">
                <a16:creationId xmlns:a16="http://schemas.microsoft.com/office/drawing/2014/main" id="{708C8D88-5271-B61F-8955-9B0D0677A6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831642" y="3713836"/>
            <a:ext cx="2640568" cy="2640568"/>
          </a:xfrm>
          <a:prstGeom prst="rect">
            <a:avLst/>
          </a:prstGeom>
        </p:spPr>
      </p:pic>
      <p:sp>
        <p:nvSpPr>
          <p:cNvPr id="2" name="Title 1">
            <a:extLst>
              <a:ext uri="{FF2B5EF4-FFF2-40B4-BE49-F238E27FC236}">
                <a16:creationId xmlns:a16="http://schemas.microsoft.com/office/drawing/2014/main" id="{630C44F4-77E3-1B95-8B55-BD2B37979735}"/>
              </a:ext>
            </a:extLst>
          </p:cNvPr>
          <p:cNvSpPr>
            <a:spLocks noGrp="1"/>
          </p:cNvSpPr>
          <p:nvPr>
            <p:ph type="title"/>
          </p:nvPr>
        </p:nvSpPr>
        <p:spPr/>
        <p:txBody>
          <a:bodyPr>
            <a:normAutofit/>
          </a:bodyPr>
          <a:lstStyle/>
          <a:p>
            <a:r>
              <a:rPr lang="en-GB" dirty="0"/>
              <a:t>Allocative efficiency</a:t>
            </a:r>
          </a:p>
        </p:txBody>
      </p:sp>
      <p:sp>
        <p:nvSpPr>
          <p:cNvPr id="30" name="Text Placeholder 29">
            <a:extLst>
              <a:ext uri="{FF2B5EF4-FFF2-40B4-BE49-F238E27FC236}">
                <a16:creationId xmlns:a16="http://schemas.microsoft.com/office/drawing/2014/main" id="{0DFE2E23-5742-33C0-E1D8-2D5660924622}"/>
              </a:ext>
            </a:extLst>
          </p:cNvPr>
          <p:cNvSpPr>
            <a:spLocks noGrp="1"/>
          </p:cNvSpPr>
          <p:nvPr>
            <p:ph type="body" sz="quarter" idx="13"/>
          </p:nvPr>
        </p:nvSpPr>
        <p:spPr/>
        <p:txBody>
          <a:bodyPr>
            <a:normAutofit/>
          </a:bodyPr>
          <a:lstStyle/>
          <a:p>
            <a:pPr marL="0" indent="0">
              <a:buNone/>
            </a:pPr>
            <a:r>
              <a:rPr lang="en-GB" sz="1800" dirty="0">
                <a:solidFill>
                  <a:srgbClr val="282828"/>
                </a:solidFill>
                <a:latin typeface="Arial" panose="020B0604020202020204"/>
              </a:rPr>
              <a:t>Allocative efficiency is a health economics term about doing the </a:t>
            </a:r>
            <a:r>
              <a:rPr lang="en-GB" sz="1800" b="1" dirty="0">
                <a:solidFill>
                  <a:srgbClr val="282828"/>
                </a:solidFill>
                <a:latin typeface="Arial" panose="020B0604020202020204"/>
              </a:rPr>
              <a:t>right amount of the right things</a:t>
            </a:r>
            <a:r>
              <a:rPr lang="en-GB" sz="1800" dirty="0">
                <a:solidFill>
                  <a:srgbClr val="282828"/>
                </a:solidFill>
                <a:latin typeface="Arial" panose="020B0604020202020204"/>
              </a:rPr>
              <a:t>.</a:t>
            </a:r>
          </a:p>
          <a:p>
            <a:endParaRPr lang="en-GB" sz="1800" dirty="0"/>
          </a:p>
        </p:txBody>
      </p:sp>
      <p:sp>
        <p:nvSpPr>
          <p:cNvPr id="8" name="Arrow: Right 7">
            <a:extLst>
              <a:ext uri="{FF2B5EF4-FFF2-40B4-BE49-F238E27FC236}">
                <a16:creationId xmlns:a16="http://schemas.microsoft.com/office/drawing/2014/main" id="{C2FEB527-E34C-7696-BC21-EC69B6A89AD6}"/>
              </a:ext>
            </a:extLst>
          </p:cNvPr>
          <p:cNvSpPr/>
          <p:nvPr/>
        </p:nvSpPr>
        <p:spPr>
          <a:xfrm>
            <a:off x="5940927" y="4935283"/>
            <a:ext cx="724144" cy="279648"/>
          </a:xfrm>
          <a:prstGeom prst="rightArrow">
            <a:avLst/>
          </a:prstGeom>
          <a:solidFill>
            <a:srgbClr val="002060"/>
          </a:solidFill>
          <a:ln w="381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139">
              <a:defRPr/>
            </a:pPr>
            <a:endParaRPr lang="en-GB" sz="1400" b="1">
              <a:ln w="22225">
                <a:solidFill>
                  <a:srgbClr val="005EB8"/>
                </a:solidFill>
                <a:prstDash val="solid"/>
              </a:ln>
              <a:solidFill>
                <a:srgbClr val="005EB8">
                  <a:lumMod val="40000"/>
                  <a:lumOff val="60000"/>
                </a:srgbClr>
              </a:solidFill>
              <a:latin typeface="Arial" panose="020B0604020202020204"/>
            </a:endParaRPr>
          </a:p>
        </p:txBody>
      </p:sp>
      <p:pic>
        <p:nvPicPr>
          <p:cNvPr id="9" name="Graphic 8" descr="Heart with solid fill">
            <a:extLst>
              <a:ext uri="{FF2B5EF4-FFF2-40B4-BE49-F238E27FC236}">
                <a16:creationId xmlns:a16="http://schemas.microsoft.com/office/drawing/2014/main" id="{4FDF7A6F-13FC-E8A0-451C-8E6D3F5678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083821" y="4146825"/>
            <a:ext cx="2136210" cy="2136210"/>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5430E7CD-8E5A-67B2-6DEC-F0AC6A6EEC66}"/>
              </a:ext>
            </a:extLst>
          </p:cNvPr>
          <p:cNvGrpSpPr/>
          <p:nvPr/>
        </p:nvGrpSpPr>
        <p:grpSpPr>
          <a:xfrm>
            <a:off x="4323225" y="3552858"/>
            <a:ext cx="1941535" cy="1483863"/>
            <a:chOff x="1781360" y="2818598"/>
            <a:chExt cx="1941739" cy="1484016"/>
          </a:xfrm>
        </p:grpSpPr>
        <p:sp>
          <p:nvSpPr>
            <p:cNvPr id="11" name="TextBox 10">
              <a:extLst>
                <a:ext uri="{FF2B5EF4-FFF2-40B4-BE49-F238E27FC236}">
                  <a16:creationId xmlns:a16="http://schemas.microsoft.com/office/drawing/2014/main" id="{05E3A9BF-812E-EC0B-8F5E-DD41B59FC5FA}"/>
                </a:ext>
              </a:extLst>
            </p:cNvPr>
            <p:cNvSpPr txBox="1"/>
            <p:nvPr/>
          </p:nvSpPr>
          <p:spPr>
            <a:xfrm>
              <a:off x="1781360" y="3861901"/>
              <a:ext cx="1941739" cy="307809"/>
            </a:xfrm>
            <a:prstGeom prst="rect">
              <a:avLst/>
            </a:prstGeom>
            <a:noFill/>
          </p:spPr>
          <p:txBody>
            <a:bodyPr wrap="square" rtlCol="0">
              <a:spAutoFit/>
            </a:bodyPr>
            <a:lstStyle/>
            <a:p>
              <a:pPr algn="ctr" defTabSz="914139">
                <a:defRPr/>
              </a:pPr>
              <a:r>
                <a:rPr lang="en-GB" sz="1400">
                  <a:solidFill>
                    <a:srgbClr val="282828"/>
                  </a:solidFill>
                  <a:latin typeface="Arial" panose="020B0604020202020204"/>
                </a:rPr>
                <a:t>Behaviours</a:t>
              </a:r>
            </a:p>
          </p:txBody>
        </p:sp>
        <p:grpSp>
          <p:nvGrpSpPr>
            <p:cNvPr id="12" name="Group 11">
              <a:extLst>
                <a:ext uri="{FF2B5EF4-FFF2-40B4-BE49-F238E27FC236}">
                  <a16:creationId xmlns:a16="http://schemas.microsoft.com/office/drawing/2014/main" id="{62EFA185-FC19-DD29-8B0B-B93DE89CF89A}"/>
                </a:ext>
              </a:extLst>
            </p:cNvPr>
            <p:cNvGrpSpPr/>
            <p:nvPr/>
          </p:nvGrpSpPr>
          <p:grpSpPr>
            <a:xfrm>
              <a:off x="2021917" y="2818598"/>
              <a:ext cx="1484016" cy="1484016"/>
              <a:chOff x="2414913" y="3269101"/>
              <a:chExt cx="1484016" cy="1484016"/>
            </a:xfrm>
          </p:grpSpPr>
          <p:pic>
            <p:nvPicPr>
              <p:cNvPr id="13" name="Picture 6" descr="Guitar AMP Knob Amplifier Skirted Knobs Volume Tone Control for Fender  Parts|knob volume|amp knobguitar amp knobs - AliExpress">
                <a:extLst>
                  <a:ext uri="{FF2B5EF4-FFF2-40B4-BE49-F238E27FC236}">
                    <a16:creationId xmlns:a16="http://schemas.microsoft.com/office/drawing/2014/main" id="{0D6086F8-433A-30F2-ECAF-4854E355F15F}"/>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53750" y1="49063" x2="53750" y2="49063"/>
                          </a14:backgroundRemoval>
                        </a14:imgEffect>
                      </a14:imgLayer>
                    </a14:imgProps>
                  </a:ext>
                  <a:ext uri="{28A0092B-C50C-407E-A947-70E740481C1C}">
                    <a14:useLocalDpi xmlns:a14="http://schemas.microsoft.com/office/drawing/2010/main" val="0"/>
                  </a:ext>
                </a:extLst>
              </a:blip>
              <a:srcRect/>
              <a:stretch>
                <a:fillRect/>
              </a:stretch>
            </p:blipFill>
            <p:spPr bwMode="auto">
              <a:xfrm rot="2651482">
                <a:off x="2414913" y="3269101"/>
                <a:ext cx="1484016" cy="14840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Graphic 13" descr="Pound with solid fill">
                <a:extLst>
                  <a:ext uri="{FF2B5EF4-FFF2-40B4-BE49-F238E27FC236}">
                    <a16:creationId xmlns:a16="http://schemas.microsoft.com/office/drawing/2014/main" id="{5B7ED865-C81A-DAA7-CD2F-4DB698F38F8D}"/>
                  </a:ext>
                </a:extLst>
              </p:cNvPr>
              <p:cNvPicPr>
                <a:picLocks noChangeAspect="1"/>
              </p:cNvPicPr>
              <p:nvPr/>
            </p:nvPicPr>
            <p:blipFill>
              <a:blip r:embed="rId5">
                <a:duotone>
                  <a:schemeClr val="accent2">
                    <a:shade val="45000"/>
                    <a:satMod val="135000"/>
                  </a:schemeClr>
                  <a:prstClr val="white"/>
                </a:duotone>
                <a:extLst>
                  <a:ext uri="{96DAC541-7B7A-43D3-8B79-37D633B846F1}">
                    <asvg:svgBlip xmlns:asvg="http://schemas.microsoft.com/office/drawing/2016/SVG/main" r:embed="rId6"/>
                  </a:ext>
                </a:extLst>
              </a:blip>
              <a:stretch>
                <a:fillRect/>
              </a:stretch>
            </p:blipFill>
            <p:spPr>
              <a:xfrm>
                <a:off x="2995490" y="3860337"/>
                <a:ext cx="301543" cy="301543"/>
              </a:xfrm>
              <a:prstGeom prst="rect">
                <a:avLst/>
              </a:prstGeom>
            </p:spPr>
          </p:pic>
        </p:grpSp>
      </p:grpSp>
      <p:sp>
        <p:nvSpPr>
          <p:cNvPr id="6" name="Arc 5">
            <a:extLst>
              <a:ext uri="{FF2B5EF4-FFF2-40B4-BE49-F238E27FC236}">
                <a16:creationId xmlns:a16="http://schemas.microsoft.com/office/drawing/2014/main" id="{04287BA8-236F-A9A7-5D39-2E1915A5982C}"/>
              </a:ext>
            </a:extLst>
          </p:cNvPr>
          <p:cNvSpPr/>
          <p:nvPr/>
        </p:nvSpPr>
        <p:spPr>
          <a:xfrm rot="15456162">
            <a:off x="3147184" y="3845880"/>
            <a:ext cx="914352" cy="914352"/>
          </a:xfrm>
          <a:prstGeom prst="arc">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914269"/>
            <a:endParaRPr lang="en-GB">
              <a:solidFill>
                <a:srgbClr val="282828"/>
              </a:solidFill>
              <a:latin typeface="Arial" panose="020B0604020202020204"/>
            </a:endParaRPr>
          </a:p>
        </p:txBody>
      </p:sp>
      <p:sp>
        <p:nvSpPr>
          <p:cNvPr id="7" name="Arc 6">
            <a:extLst>
              <a:ext uri="{FF2B5EF4-FFF2-40B4-BE49-F238E27FC236}">
                <a16:creationId xmlns:a16="http://schemas.microsoft.com/office/drawing/2014/main" id="{E3C17EDC-BB5F-C510-1685-89F8046A6FEA}"/>
              </a:ext>
            </a:extLst>
          </p:cNvPr>
          <p:cNvSpPr/>
          <p:nvPr/>
        </p:nvSpPr>
        <p:spPr>
          <a:xfrm rot="15456162">
            <a:off x="4796451" y="3824387"/>
            <a:ext cx="914352" cy="914352"/>
          </a:xfrm>
          <a:prstGeom prst="arc">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914269"/>
            <a:endParaRPr lang="en-GB">
              <a:solidFill>
                <a:srgbClr val="282828"/>
              </a:solidFill>
              <a:latin typeface="Arial" panose="020B0604020202020204"/>
            </a:endParaRPr>
          </a:p>
        </p:txBody>
      </p:sp>
      <p:sp>
        <p:nvSpPr>
          <p:cNvPr id="32" name="Arc 31">
            <a:extLst>
              <a:ext uri="{FF2B5EF4-FFF2-40B4-BE49-F238E27FC236}">
                <a16:creationId xmlns:a16="http://schemas.microsoft.com/office/drawing/2014/main" id="{791E05A0-AA97-A2CE-BA7F-9853972EA141}"/>
              </a:ext>
            </a:extLst>
          </p:cNvPr>
          <p:cNvSpPr/>
          <p:nvPr/>
        </p:nvSpPr>
        <p:spPr>
          <a:xfrm rot="15456162">
            <a:off x="3120402" y="5171399"/>
            <a:ext cx="914352" cy="914352"/>
          </a:xfrm>
          <a:prstGeom prst="arc">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914269"/>
            <a:endParaRPr lang="en-GB">
              <a:solidFill>
                <a:srgbClr val="282828"/>
              </a:solidFill>
              <a:latin typeface="Arial" panose="020B0604020202020204"/>
            </a:endParaRPr>
          </a:p>
        </p:txBody>
      </p:sp>
      <p:sp>
        <p:nvSpPr>
          <p:cNvPr id="33" name="Arc 32">
            <a:extLst>
              <a:ext uri="{FF2B5EF4-FFF2-40B4-BE49-F238E27FC236}">
                <a16:creationId xmlns:a16="http://schemas.microsoft.com/office/drawing/2014/main" id="{A83981BA-5783-B018-39B3-32021501EA22}"/>
              </a:ext>
            </a:extLst>
          </p:cNvPr>
          <p:cNvSpPr/>
          <p:nvPr/>
        </p:nvSpPr>
        <p:spPr>
          <a:xfrm rot="15456162">
            <a:off x="4824343" y="5205397"/>
            <a:ext cx="914352" cy="914352"/>
          </a:xfrm>
          <a:prstGeom prst="arc">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defTabSz="914269"/>
            <a:endParaRPr lang="en-GB">
              <a:solidFill>
                <a:srgbClr val="282828"/>
              </a:solidFill>
              <a:latin typeface="Arial" panose="020B0604020202020204"/>
            </a:endParaRPr>
          </a:p>
        </p:txBody>
      </p:sp>
      <p:sp>
        <p:nvSpPr>
          <p:cNvPr id="34" name="Rectangle 33">
            <a:extLst>
              <a:ext uri="{FF2B5EF4-FFF2-40B4-BE49-F238E27FC236}">
                <a16:creationId xmlns:a16="http://schemas.microsoft.com/office/drawing/2014/main" id="{1A9A1CA1-9672-9F67-4C1B-2A41BC36E069}"/>
              </a:ext>
            </a:extLst>
          </p:cNvPr>
          <p:cNvSpPr/>
          <p:nvPr/>
        </p:nvSpPr>
        <p:spPr>
          <a:xfrm>
            <a:off x="3012793" y="3166367"/>
            <a:ext cx="2862274" cy="558939"/>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r>
              <a:rPr lang="en-GB">
                <a:solidFill>
                  <a:srgbClr val="FFFFFF"/>
                </a:solidFill>
                <a:latin typeface="Arial" panose="020B0604020202020204"/>
              </a:rPr>
              <a:t>Tweak budgets and resources</a:t>
            </a:r>
          </a:p>
        </p:txBody>
      </p:sp>
      <p:sp>
        <p:nvSpPr>
          <p:cNvPr id="35" name="Rectangle 34">
            <a:extLst>
              <a:ext uri="{FF2B5EF4-FFF2-40B4-BE49-F238E27FC236}">
                <a16:creationId xmlns:a16="http://schemas.microsoft.com/office/drawing/2014/main" id="{D9D79082-DBC3-88CB-CD5B-C0B1DB846696}"/>
              </a:ext>
            </a:extLst>
          </p:cNvPr>
          <p:cNvSpPr/>
          <p:nvPr/>
        </p:nvSpPr>
        <p:spPr>
          <a:xfrm>
            <a:off x="6651030" y="3173593"/>
            <a:ext cx="2862274" cy="558939"/>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r>
              <a:rPr lang="en-GB">
                <a:solidFill>
                  <a:srgbClr val="FFFFFF"/>
                </a:solidFill>
                <a:latin typeface="Arial" panose="020B0604020202020204"/>
              </a:rPr>
              <a:t>Leading to maximised Population Health</a:t>
            </a:r>
          </a:p>
        </p:txBody>
      </p:sp>
      <p:pic>
        <p:nvPicPr>
          <p:cNvPr id="46" name="Graphic 45" descr="Heart with solid fill">
            <a:extLst>
              <a:ext uri="{FF2B5EF4-FFF2-40B4-BE49-F238E27FC236}">
                <a16:creationId xmlns:a16="http://schemas.microsoft.com/office/drawing/2014/main" id="{210FD9D0-BB21-2BB2-5980-1159666A7F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413666" y="4711913"/>
            <a:ext cx="1459897" cy="1459897"/>
          </a:xfrm>
          <a:prstGeom prst="rect">
            <a:avLst/>
          </a:prstGeom>
        </p:spPr>
      </p:pic>
      <p:sp>
        <p:nvSpPr>
          <p:cNvPr id="3" name="Arrow: Right 2">
            <a:extLst>
              <a:ext uri="{FF2B5EF4-FFF2-40B4-BE49-F238E27FC236}">
                <a16:creationId xmlns:a16="http://schemas.microsoft.com/office/drawing/2014/main" id="{0C37BD4A-5C51-2233-9115-7206C95616FC}"/>
              </a:ext>
            </a:extLst>
          </p:cNvPr>
          <p:cNvSpPr/>
          <p:nvPr/>
        </p:nvSpPr>
        <p:spPr>
          <a:xfrm rot="16200000">
            <a:off x="8454352" y="4954914"/>
            <a:ext cx="1727909" cy="279648"/>
          </a:xfrm>
          <a:prstGeom prst="rightArrow">
            <a:avLst/>
          </a:prstGeom>
          <a:solidFill>
            <a:srgbClr val="002060"/>
          </a:solidFill>
          <a:ln w="381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139">
              <a:defRPr/>
            </a:pPr>
            <a:endParaRPr lang="en-GB" sz="1400" b="1">
              <a:ln w="22225">
                <a:solidFill>
                  <a:srgbClr val="005EB8"/>
                </a:solidFill>
                <a:prstDash val="solid"/>
              </a:ln>
              <a:solidFill>
                <a:srgbClr val="005EB8">
                  <a:lumMod val="40000"/>
                  <a:lumOff val="60000"/>
                </a:srgbClr>
              </a:solidFill>
              <a:latin typeface="Arial" panose="020B0604020202020204"/>
            </a:endParaRPr>
          </a:p>
        </p:txBody>
      </p:sp>
      <p:sp>
        <p:nvSpPr>
          <p:cNvPr id="31" name="Slide Number Placeholder 4">
            <a:extLst>
              <a:ext uri="{FF2B5EF4-FFF2-40B4-BE49-F238E27FC236}">
                <a16:creationId xmlns:a16="http://schemas.microsoft.com/office/drawing/2014/main" id="{BD7FCC85-2BC6-8D2C-DADE-9AB781BBA48E}"/>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410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44F4-77E3-1B95-8B55-BD2B37979735}"/>
              </a:ext>
            </a:extLst>
          </p:cNvPr>
          <p:cNvSpPr>
            <a:spLocks noGrp="1"/>
          </p:cNvSpPr>
          <p:nvPr>
            <p:ph type="title"/>
          </p:nvPr>
        </p:nvSpPr>
        <p:spPr>
          <a:xfrm>
            <a:off x="428848" y="1194791"/>
            <a:ext cx="11322000" cy="561706"/>
          </a:xfrm>
        </p:spPr>
        <p:txBody>
          <a:bodyPr>
            <a:noAutofit/>
          </a:bodyPr>
          <a:lstStyle/>
          <a:p>
            <a:pPr algn="l"/>
            <a:r>
              <a:rPr lang="en-GB" sz="4000" dirty="0"/>
              <a:t>What is Socio-Technical Allocation of Resources?</a:t>
            </a:r>
          </a:p>
        </p:txBody>
      </p:sp>
      <p:sp>
        <p:nvSpPr>
          <p:cNvPr id="4" name="Slide Number Placeholder 3">
            <a:extLst>
              <a:ext uri="{FF2B5EF4-FFF2-40B4-BE49-F238E27FC236}">
                <a16:creationId xmlns:a16="http://schemas.microsoft.com/office/drawing/2014/main" id="{112304BB-B653-2B89-5B49-47BC9B0319E6}"/>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3C3C3B">
                  <a:lumMod val="75000"/>
                  <a:lumOff val="25000"/>
                </a:srgbClr>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B148C2E3-9529-9F76-CEFD-20CF1F02659B}"/>
              </a:ext>
            </a:extLst>
          </p:cNvPr>
          <p:cNvSpPr/>
          <p:nvPr/>
        </p:nvSpPr>
        <p:spPr>
          <a:xfrm>
            <a:off x="428848" y="1687650"/>
            <a:ext cx="11322000" cy="1296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3C3C3B"/>
                </a:solidFill>
                <a:effectLst/>
                <a:uLnTx/>
                <a:uFillTx/>
                <a:latin typeface="Arial" panose="020B0604020202020204"/>
                <a:ea typeface="+mn-ea"/>
                <a:cs typeface="+mn-cs"/>
              </a:rPr>
              <a:t>STAR is a structured and transparent way of setting priorities through synthesising the views of key stakeholders and is informed by using the best available data. </a:t>
            </a:r>
            <a:endParaRPr kumimoji="0" lang="en-GB" b="0" i="0" u="none" strike="noStrike" kern="1200" cap="none" spc="0" normalizeH="0" baseline="0" noProof="0" dirty="0">
              <a:ln>
                <a:noFill/>
              </a:ln>
              <a:solidFill>
                <a:srgbClr val="3C3C3B"/>
              </a:solidFill>
              <a:effectLst/>
              <a:highlight>
                <a:srgbClr val="FFFF00"/>
              </a:highlight>
              <a:uLnTx/>
              <a:uFillTx/>
              <a:latin typeface="Arial" panose="020B0604020202020204"/>
              <a:ea typeface="+mn-ea"/>
              <a:cs typeface="Arial"/>
            </a:endParaRPr>
          </a:p>
        </p:txBody>
      </p:sp>
      <p:sp>
        <p:nvSpPr>
          <p:cNvPr id="21" name="Rectangle 20">
            <a:extLst>
              <a:ext uri="{FF2B5EF4-FFF2-40B4-BE49-F238E27FC236}">
                <a16:creationId xmlns:a16="http://schemas.microsoft.com/office/drawing/2014/main" id="{3AFD5391-A365-B344-D2F8-F2B88905C0A8}"/>
              </a:ext>
            </a:extLst>
          </p:cNvPr>
          <p:cNvSpPr/>
          <p:nvPr/>
        </p:nvSpPr>
        <p:spPr>
          <a:xfrm>
            <a:off x="1166648" y="2727434"/>
            <a:ext cx="4642409" cy="307896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‘Socio’ 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rPr>
              <a:t>The social process entails engaging local, key stakeholders (including patients, clinicians, and managers) in building a view of the current pathway and model improvements. This is done with the help of a facilitator and visual models. </a:t>
            </a: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24CDAC17-C4A3-B097-56F6-215285818B7D}"/>
              </a:ext>
            </a:extLst>
          </p:cNvPr>
          <p:cNvSpPr/>
          <p:nvPr/>
        </p:nvSpPr>
        <p:spPr>
          <a:xfrm>
            <a:off x="5931680" y="2727434"/>
            <a:ext cx="4426658" cy="30789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‘Technical’ part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The technical process entails the use of visual models based in health economic principles that can incorporate multiple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8C1F9620-43AB-4D91-C2E6-836E3364698B}"/>
              </a:ext>
            </a:extLst>
          </p:cNvPr>
          <p:cNvGrpSpPr/>
          <p:nvPr/>
        </p:nvGrpSpPr>
        <p:grpSpPr>
          <a:xfrm>
            <a:off x="8651121" y="4839599"/>
            <a:ext cx="3414434" cy="2053320"/>
            <a:chOff x="8996730" y="5256807"/>
            <a:chExt cx="2792806" cy="1605244"/>
          </a:xfrm>
        </p:grpSpPr>
        <p:sp>
          <p:nvSpPr>
            <p:cNvPr id="3" name="Right Brace 2">
              <a:extLst>
                <a:ext uri="{FF2B5EF4-FFF2-40B4-BE49-F238E27FC236}">
                  <a16:creationId xmlns:a16="http://schemas.microsoft.com/office/drawing/2014/main" id="{C0EF86E0-3152-D8B3-AECB-B09821E1C5E0}"/>
                </a:ext>
              </a:extLst>
            </p:cNvPr>
            <p:cNvSpPr/>
            <p:nvPr/>
          </p:nvSpPr>
          <p:spPr>
            <a:xfrm>
              <a:off x="10475092" y="5275589"/>
              <a:ext cx="95566" cy="732042"/>
            </a:xfrm>
            <a:prstGeom prst="rightBrac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C3C3B"/>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FD5B2E15-7A94-E30A-0B58-AD260C6E6578}"/>
                </a:ext>
              </a:extLst>
            </p:cNvPr>
            <p:cNvSpPr/>
            <p:nvPr/>
          </p:nvSpPr>
          <p:spPr>
            <a:xfrm>
              <a:off x="10611860" y="5416386"/>
              <a:ext cx="769122" cy="504242"/>
            </a:xfrm>
            <a:prstGeom prst="rect">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C3C3B"/>
                  </a:solidFill>
                  <a:effectLst/>
                  <a:uLnTx/>
                  <a:uFillTx/>
                  <a:latin typeface="Arial" panose="020B0604020202020204"/>
                  <a:ea typeface="+mn-ea"/>
                  <a:cs typeface="+mn-cs"/>
                </a:rPr>
                <a:t>Population health gain</a:t>
              </a:r>
            </a:p>
          </p:txBody>
        </p:sp>
        <p:sp>
          <p:nvSpPr>
            <p:cNvPr id="6" name="TextBox 5">
              <a:extLst>
                <a:ext uri="{FF2B5EF4-FFF2-40B4-BE49-F238E27FC236}">
                  <a16:creationId xmlns:a16="http://schemas.microsoft.com/office/drawing/2014/main" id="{DF3EF8DC-E245-2530-71A7-55553A351F9D}"/>
                </a:ext>
              </a:extLst>
            </p:cNvPr>
            <p:cNvSpPr txBox="1"/>
            <p:nvPr/>
          </p:nvSpPr>
          <p:spPr>
            <a:xfrm>
              <a:off x="11374160" y="5462799"/>
              <a:ext cx="415376" cy="423279"/>
            </a:xfrm>
            <a:prstGeom prst="rect">
              <a:avLst/>
            </a:prstGeom>
            <a:noFill/>
          </p:spPr>
          <p:txBody>
            <a:bodyPr ve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C3C3B"/>
                  </a:solidFill>
                  <a:effectLst/>
                  <a:uLnTx/>
                  <a:uFillTx/>
                  <a:latin typeface="Arial" panose="020B0604020202020204"/>
                  <a:ea typeface="+mn-ea"/>
                  <a:cs typeface="+mn-cs"/>
                </a:rPr>
                <a:t>Health gain </a:t>
              </a:r>
            </a:p>
          </p:txBody>
        </p:sp>
        <p:sp>
          <p:nvSpPr>
            <p:cNvPr id="7" name="TextBox 6">
              <a:extLst>
                <a:ext uri="{FF2B5EF4-FFF2-40B4-BE49-F238E27FC236}">
                  <a16:creationId xmlns:a16="http://schemas.microsoft.com/office/drawing/2014/main" id="{A762DB1E-E37B-CAD4-BE88-160A6B3B39B4}"/>
                </a:ext>
              </a:extLst>
            </p:cNvPr>
            <p:cNvSpPr txBox="1"/>
            <p:nvPr/>
          </p:nvSpPr>
          <p:spPr>
            <a:xfrm>
              <a:off x="10578234" y="5931822"/>
              <a:ext cx="802748" cy="3368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C3C3B"/>
                  </a:solidFill>
                  <a:effectLst/>
                  <a:uLnTx/>
                  <a:uFillTx/>
                  <a:latin typeface="Arial" panose="020B0604020202020204"/>
                  <a:ea typeface="+mn-ea"/>
                  <a:cs typeface="+mn-cs"/>
                </a:rPr>
                <a:t>Number who benefit</a:t>
              </a:r>
            </a:p>
          </p:txBody>
        </p:sp>
        <p:sp>
          <p:nvSpPr>
            <p:cNvPr id="8" name="Right Brace 7">
              <a:extLst>
                <a:ext uri="{FF2B5EF4-FFF2-40B4-BE49-F238E27FC236}">
                  <a16:creationId xmlns:a16="http://schemas.microsoft.com/office/drawing/2014/main" id="{D2873B84-FEFE-D26A-1CDA-8D2776467FB2}"/>
                </a:ext>
              </a:extLst>
            </p:cNvPr>
            <p:cNvSpPr/>
            <p:nvPr/>
          </p:nvSpPr>
          <p:spPr>
            <a:xfrm rot="5400000">
              <a:off x="9681465" y="5393906"/>
              <a:ext cx="88760" cy="1443083"/>
            </a:xfrm>
            <a:prstGeom prst="rightBrac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C3C3B"/>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2067FC-AC74-46B8-39E7-FD9DBD859C43}"/>
                </a:ext>
              </a:extLst>
            </p:cNvPr>
            <p:cNvSpPr txBox="1"/>
            <p:nvPr/>
          </p:nvSpPr>
          <p:spPr>
            <a:xfrm>
              <a:off x="8996730" y="6154315"/>
              <a:ext cx="427963" cy="504774"/>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C3C3B"/>
                  </a:solidFill>
                  <a:effectLst/>
                  <a:uLnTx/>
                  <a:uFillTx/>
                  <a:latin typeface="Arial" panose="020B0604020202020204"/>
                  <a:ea typeface="+mn-ea"/>
                  <a:cs typeface="+mn-cs"/>
                </a:rPr>
                <a:t>Cost per case</a:t>
              </a:r>
            </a:p>
          </p:txBody>
        </p:sp>
        <p:sp>
          <p:nvSpPr>
            <p:cNvPr id="10" name="TextBox 9">
              <a:extLst>
                <a:ext uri="{FF2B5EF4-FFF2-40B4-BE49-F238E27FC236}">
                  <a16:creationId xmlns:a16="http://schemas.microsoft.com/office/drawing/2014/main" id="{C19BAFBA-2C58-7548-5CED-5610B29DA06C}"/>
                </a:ext>
              </a:extLst>
            </p:cNvPr>
            <p:cNvSpPr txBox="1"/>
            <p:nvPr/>
          </p:nvSpPr>
          <p:spPr>
            <a:xfrm>
              <a:off x="9345285" y="6525192"/>
              <a:ext cx="739824" cy="3368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C3C3B"/>
                  </a:solidFill>
                  <a:effectLst/>
                  <a:uLnTx/>
                  <a:uFillTx/>
                  <a:latin typeface="Arial" panose="020B0604020202020204"/>
                  <a:ea typeface="+mn-ea"/>
                  <a:cs typeface="+mn-cs"/>
                </a:rPr>
                <a:t>Numbers treated</a:t>
              </a:r>
            </a:p>
          </p:txBody>
        </p:sp>
        <p:sp>
          <p:nvSpPr>
            <p:cNvPr id="11" name="Rectangle 10">
              <a:extLst>
                <a:ext uri="{FF2B5EF4-FFF2-40B4-BE49-F238E27FC236}">
                  <a16:creationId xmlns:a16="http://schemas.microsoft.com/office/drawing/2014/main" id="{A540FCE3-CF70-8057-910C-37C9720BF755}"/>
                </a:ext>
              </a:extLst>
            </p:cNvPr>
            <p:cNvSpPr/>
            <p:nvPr/>
          </p:nvSpPr>
          <p:spPr>
            <a:xfrm>
              <a:off x="9410611" y="6216583"/>
              <a:ext cx="609172" cy="311402"/>
            </a:xfrm>
            <a:prstGeom prst="rect">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C3C3B"/>
                  </a:solidFill>
                  <a:effectLst/>
                  <a:uLnTx/>
                  <a:uFillTx/>
                  <a:latin typeface="Arial" panose="020B0604020202020204"/>
                  <a:ea typeface="+mn-ea"/>
                  <a:cs typeface="+mn-cs"/>
                </a:rPr>
                <a:t>Costs</a:t>
              </a:r>
            </a:p>
          </p:txBody>
        </p:sp>
        <p:sp>
          <p:nvSpPr>
            <p:cNvPr id="12" name="Right Triangle 11">
              <a:extLst>
                <a:ext uri="{FF2B5EF4-FFF2-40B4-BE49-F238E27FC236}">
                  <a16:creationId xmlns:a16="http://schemas.microsoft.com/office/drawing/2014/main" id="{F37CA483-AD74-BB82-724E-74FDE3A5B4A8}"/>
                </a:ext>
              </a:extLst>
            </p:cNvPr>
            <p:cNvSpPr/>
            <p:nvPr/>
          </p:nvSpPr>
          <p:spPr>
            <a:xfrm flipH="1">
              <a:off x="9006560" y="5256807"/>
              <a:ext cx="1449051" cy="769276"/>
            </a:xfrm>
            <a:prstGeom prst="rtTriangle">
              <a:avLst/>
            </a:prstGeom>
            <a:solidFill>
              <a:schemeClr val="bg1">
                <a:lumMod val="65000"/>
              </a:schemeClr>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59888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2239-750E-5E75-2898-F3F8A18C0F43}"/>
              </a:ext>
            </a:extLst>
          </p:cNvPr>
          <p:cNvSpPr>
            <a:spLocks noGrp="1"/>
          </p:cNvSpPr>
          <p:nvPr>
            <p:ph type="title"/>
          </p:nvPr>
        </p:nvSpPr>
        <p:spPr/>
        <p:txBody>
          <a:bodyPr/>
          <a:lstStyle/>
          <a:p>
            <a:r>
              <a:rPr lang="en-GB"/>
              <a:t>The STAR process</a:t>
            </a:r>
          </a:p>
        </p:txBody>
      </p:sp>
      <p:graphicFrame>
        <p:nvGraphicFramePr>
          <p:cNvPr id="18" name="Diagram 17">
            <a:extLst>
              <a:ext uri="{FF2B5EF4-FFF2-40B4-BE49-F238E27FC236}">
                <a16:creationId xmlns:a16="http://schemas.microsoft.com/office/drawing/2014/main" id="{F5163DE7-E26A-F66A-08BC-66E371228BA3}"/>
              </a:ext>
            </a:extLst>
          </p:cNvPr>
          <p:cNvGraphicFramePr/>
          <p:nvPr/>
        </p:nvGraphicFramePr>
        <p:xfrm>
          <a:off x="432000" y="3548563"/>
          <a:ext cx="11398025" cy="149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02868E38-3399-9738-24C4-E77952678302}"/>
              </a:ext>
            </a:extLst>
          </p:cNvPr>
          <p:cNvSpPr/>
          <p:nvPr/>
        </p:nvSpPr>
        <p:spPr>
          <a:xfrm>
            <a:off x="2647950" y="3840441"/>
            <a:ext cx="6708229" cy="71494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E3FBF6C2-9210-C29A-096F-3365D493E3EB}"/>
              </a:ext>
            </a:extLst>
          </p:cNvPr>
          <p:cNvSpPr txBox="1"/>
          <p:nvPr/>
        </p:nvSpPr>
        <p:spPr>
          <a:xfrm>
            <a:off x="2647949" y="3840441"/>
            <a:ext cx="3263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solidFill>
                <a:effectLst/>
                <a:uLnTx/>
                <a:uFillTx/>
                <a:latin typeface="Arial" panose="020B0604020202020204"/>
                <a:ea typeface="+mn-ea"/>
                <a:cs typeface="+mn-cs"/>
              </a:rPr>
              <a:t>Decision conferences</a:t>
            </a:r>
          </a:p>
        </p:txBody>
      </p:sp>
      <p:cxnSp>
        <p:nvCxnSpPr>
          <p:cNvPr id="21" name="Straight Connector 20">
            <a:extLst>
              <a:ext uri="{FF2B5EF4-FFF2-40B4-BE49-F238E27FC236}">
                <a16:creationId xmlns:a16="http://schemas.microsoft.com/office/drawing/2014/main" id="{2EA21385-C56D-BF4D-5825-DF05E49A22B7}"/>
              </a:ext>
            </a:extLst>
          </p:cNvPr>
          <p:cNvCxnSpPr>
            <a:cxnSpLocks/>
            <a:endCxn id="26" idx="2"/>
          </p:cNvCxnSpPr>
          <p:nvPr/>
        </p:nvCxnSpPr>
        <p:spPr>
          <a:xfrm flipV="1">
            <a:off x="1753804" y="2719563"/>
            <a:ext cx="0" cy="1397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439E78A-4FE6-C534-4E8A-5E9CB7FF758C}"/>
              </a:ext>
            </a:extLst>
          </p:cNvPr>
          <p:cNvSpPr txBox="1"/>
          <p:nvPr/>
        </p:nvSpPr>
        <p:spPr>
          <a:xfrm>
            <a:off x="4270846" y="2279618"/>
            <a:ext cx="26436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solidFill>
                <a:effectLst/>
                <a:uLnTx/>
                <a:uFillTx/>
                <a:latin typeface="Arial" panose="020B0604020202020204"/>
                <a:ea typeface="+mn-ea"/>
                <a:cs typeface="+mn-cs"/>
              </a:rPr>
              <a:t>Facilitate discussions between people with experience, clinicians, managers and commissioners to understand and value the pathway and reach a consensus on priorities</a:t>
            </a:r>
          </a:p>
        </p:txBody>
      </p:sp>
      <p:sp>
        <p:nvSpPr>
          <p:cNvPr id="26" name="TextBox 25">
            <a:extLst>
              <a:ext uri="{FF2B5EF4-FFF2-40B4-BE49-F238E27FC236}">
                <a16:creationId xmlns:a16="http://schemas.microsoft.com/office/drawing/2014/main" id="{D84F7BB5-0692-3FA7-A04C-EB708568B97A}"/>
              </a:ext>
            </a:extLst>
          </p:cNvPr>
          <p:cNvSpPr txBox="1"/>
          <p:nvPr/>
        </p:nvSpPr>
        <p:spPr>
          <a:xfrm>
            <a:off x="431999" y="2257898"/>
            <a:ext cx="26436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solidFill>
                <a:effectLst/>
                <a:uLnTx/>
                <a:uFillTx/>
                <a:latin typeface="Arial" panose="020B0604020202020204"/>
                <a:ea typeface="+mn-ea"/>
                <a:cs typeface="+mn-cs"/>
              </a:rPr>
              <a:t>Develop a comprehensive understanding of the pathway</a:t>
            </a:r>
          </a:p>
        </p:txBody>
      </p:sp>
      <p:cxnSp>
        <p:nvCxnSpPr>
          <p:cNvPr id="28" name="Straight Connector 27">
            <a:extLst>
              <a:ext uri="{FF2B5EF4-FFF2-40B4-BE49-F238E27FC236}">
                <a16:creationId xmlns:a16="http://schemas.microsoft.com/office/drawing/2014/main" id="{D5143EF9-5B0D-9858-4C70-85D1A6358196}"/>
              </a:ext>
            </a:extLst>
          </p:cNvPr>
          <p:cNvCxnSpPr>
            <a:cxnSpLocks/>
            <a:endCxn id="25" idx="2"/>
          </p:cNvCxnSpPr>
          <p:nvPr/>
        </p:nvCxnSpPr>
        <p:spPr>
          <a:xfrm flipV="1">
            <a:off x="5592651" y="3295281"/>
            <a:ext cx="0" cy="545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EF64F55-5A3C-9621-BE47-3F8F263E5903}"/>
              </a:ext>
            </a:extLst>
          </p:cNvPr>
          <p:cNvSpPr txBox="1"/>
          <p:nvPr/>
        </p:nvSpPr>
        <p:spPr>
          <a:xfrm>
            <a:off x="3036469" y="5044437"/>
            <a:ext cx="19317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solidFill>
                <a:effectLst/>
                <a:uLnTx/>
                <a:uFillTx/>
                <a:latin typeface="Arial" panose="020B0604020202020204"/>
                <a:ea typeface="+mn-ea"/>
                <a:cs typeface="+mn-cs"/>
              </a:rPr>
              <a:t>Determine how much health was improved by each of the interventions that make up the pathway</a:t>
            </a:r>
          </a:p>
        </p:txBody>
      </p:sp>
      <p:cxnSp>
        <p:nvCxnSpPr>
          <p:cNvPr id="36" name="Straight Connector 35">
            <a:extLst>
              <a:ext uri="{FF2B5EF4-FFF2-40B4-BE49-F238E27FC236}">
                <a16:creationId xmlns:a16="http://schemas.microsoft.com/office/drawing/2014/main" id="{8DB44289-7DA9-583D-0880-7BD2A22323B3}"/>
              </a:ext>
            </a:extLst>
          </p:cNvPr>
          <p:cNvCxnSpPr>
            <a:cxnSpLocks/>
            <a:stCxn id="29" idx="0"/>
          </p:cNvCxnSpPr>
          <p:nvPr/>
        </p:nvCxnSpPr>
        <p:spPr>
          <a:xfrm flipH="1" flipV="1">
            <a:off x="3996504" y="4511685"/>
            <a:ext cx="5851" cy="532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D9820AA-7CEB-B0A4-AD6B-E8182D165A83}"/>
              </a:ext>
            </a:extLst>
          </p:cNvPr>
          <p:cNvSpPr txBox="1"/>
          <p:nvPr/>
        </p:nvSpPr>
        <p:spPr>
          <a:xfrm>
            <a:off x="5313680" y="5057553"/>
            <a:ext cx="2071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solidFill>
                <a:effectLst/>
                <a:uLnTx/>
                <a:uFillTx/>
                <a:latin typeface="Arial" panose="020B0604020202020204"/>
                <a:ea typeface="+mn-ea"/>
                <a:cs typeface="+mn-cs"/>
              </a:rPr>
              <a:t>Facilitate conversations about improving the pathway, based on graphs comparing the health improvement and costs of each intervention</a:t>
            </a:r>
          </a:p>
        </p:txBody>
      </p:sp>
      <p:cxnSp>
        <p:nvCxnSpPr>
          <p:cNvPr id="43" name="Straight Connector 42">
            <a:extLst>
              <a:ext uri="{FF2B5EF4-FFF2-40B4-BE49-F238E27FC236}">
                <a16:creationId xmlns:a16="http://schemas.microsoft.com/office/drawing/2014/main" id="{3DFBC36F-5DA4-0701-F183-9B8650D09F14}"/>
              </a:ext>
            </a:extLst>
          </p:cNvPr>
          <p:cNvCxnSpPr>
            <a:cxnSpLocks/>
            <a:stCxn id="40" idx="0"/>
          </p:cNvCxnSpPr>
          <p:nvPr/>
        </p:nvCxnSpPr>
        <p:spPr>
          <a:xfrm flipV="1">
            <a:off x="6349379" y="4511685"/>
            <a:ext cx="3741" cy="545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93894B6-CE8C-1B0E-2A53-1825A66D05BC}"/>
              </a:ext>
            </a:extLst>
          </p:cNvPr>
          <p:cNvSpPr txBox="1"/>
          <p:nvPr/>
        </p:nvSpPr>
        <p:spPr>
          <a:xfrm>
            <a:off x="7630160" y="5085985"/>
            <a:ext cx="177280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solidFill>
                <a:effectLst/>
                <a:uLnTx/>
                <a:uFillTx/>
                <a:latin typeface="Arial" panose="020B0604020202020204"/>
                <a:ea typeface="+mn-ea"/>
                <a:cs typeface="+mn-cs"/>
              </a:rPr>
              <a:t>Reach consensus about the initiatives that could be taken forward to improve the pathway</a:t>
            </a:r>
          </a:p>
        </p:txBody>
      </p:sp>
      <p:cxnSp>
        <p:nvCxnSpPr>
          <p:cNvPr id="49" name="Straight Connector 48">
            <a:extLst>
              <a:ext uri="{FF2B5EF4-FFF2-40B4-BE49-F238E27FC236}">
                <a16:creationId xmlns:a16="http://schemas.microsoft.com/office/drawing/2014/main" id="{AD14DB6D-A263-AB0C-505A-19F82C74E0B5}"/>
              </a:ext>
            </a:extLst>
          </p:cNvPr>
          <p:cNvCxnSpPr>
            <a:cxnSpLocks/>
            <a:stCxn id="48" idx="0"/>
          </p:cNvCxnSpPr>
          <p:nvPr/>
        </p:nvCxnSpPr>
        <p:spPr>
          <a:xfrm flipV="1">
            <a:off x="8516564" y="4480784"/>
            <a:ext cx="551" cy="605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0C20929-D518-6B61-6258-7D16B5C47EFD}"/>
              </a:ext>
            </a:extLst>
          </p:cNvPr>
          <p:cNvSpPr txBox="1"/>
          <p:nvPr/>
        </p:nvSpPr>
        <p:spPr>
          <a:xfrm>
            <a:off x="9365692" y="2210601"/>
            <a:ext cx="21808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solidFill>
                <a:effectLst/>
                <a:uLnTx/>
                <a:uFillTx/>
                <a:latin typeface="Arial" panose="020B0604020202020204"/>
                <a:ea typeface="+mn-ea"/>
                <a:cs typeface="+mn-cs"/>
              </a:rPr>
              <a:t>Model the initiatives prioritised in the decision conferences to assess their impact on the pathway</a:t>
            </a:r>
          </a:p>
        </p:txBody>
      </p:sp>
      <p:cxnSp>
        <p:nvCxnSpPr>
          <p:cNvPr id="53" name="Straight Connector 52">
            <a:extLst>
              <a:ext uri="{FF2B5EF4-FFF2-40B4-BE49-F238E27FC236}">
                <a16:creationId xmlns:a16="http://schemas.microsoft.com/office/drawing/2014/main" id="{CFD5D9A1-D0B7-93B7-4A53-DB425C515ECB}"/>
              </a:ext>
            </a:extLst>
          </p:cNvPr>
          <p:cNvCxnSpPr>
            <a:cxnSpLocks/>
            <a:endCxn id="52" idx="2"/>
          </p:cNvCxnSpPr>
          <p:nvPr/>
        </p:nvCxnSpPr>
        <p:spPr>
          <a:xfrm flipV="1">
            <a:off x="10456128" y="3041598"/>
            <a:ext cx="0" cy="10758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4">
            <a:extLst>
              <a:ext uri="{FF2B5EF4-FFF2-40B4-BE49-F238E27FC236}">
                <a16:creationId xmlns:a16="http://schemas.microsoft.com/office/drawing/2014/main" id="{D650FC46-661F-FFC5-3506-09A6DD074BCF}"/>
              </a:ext>
            </a:extLst>
          </p:cNvPr>
          <p:cNvSpPr>
            <a:spLocks noGrp="1"/>
          </p:cNvSpPr>
          <p:nvPr>
            <p:ph type="sldNum" sz="quarter" idx="12"/>
          </p:nvPr>
        </p:nvSpPr>
        <p:spPr>
          <a:xfrm>
            <a:off x="11484864" y="445022"/>
            <a:ext cx="265984" cy="207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31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A49A-FE40-390E-BB00-B097E11D9764}"/>
              </a:ext>
            </a:extLst>
          </p:cNvPr>
          <p:cNvSpPr>
            <a:spLocks noGrp="1"/>
          </p:cNvSpPr>
          <p:nvPr>
            <p:ph type="title"/>
          </p:nvPr>
        </p:nvSpPr>
        <p:spPr/>
        <p:txBody>
          <a:bodyPr>
            <a:normAutofit/>
          </a:bodyPr>
          <a:lstStyle/>
          <a:p>
            <a:r>
              <a:rPr lang="en-GB" sz="5400" dirty="0">
                <a:effectLst/>
                <a:ea typeface="Calibri" panose="020F0502020204030204" pitchFamily="34" charset="0"/>
              </a:rPr>
              <a:t>From focussing on illness to promoting health</a:t>
            </a:r>
            <a:endParaRPr lang="en-US" dirty="0"/>
          </a:p>
        </p:txBody>
      </p:sp>
      <p:sp>
        <p:nvSpPr>
          <p:cNvPr id="3" name="Text Placeholder 2">
            <a:extLst>
              <a:ext uri="{FF2B5EF4-FFF2-40B4-BE49-F238E27FC236}">
                <a16:creationId xmlns:a16="http://schemas.microsoft.com/office/drawing/2014/main" id="{473A0A8D-46B9-4F3A-14B8-F1859A2D49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265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7CCE2D-FAA4-BE76-E081-58999E9603EA}"/>
              </a:ext>
            </a:extLst>
          </p:cNvPr>
          <p:cNvSpPr>
            <a:spLocks noGrp="1"/>
          </p:cNvSpPr>
          <p:nvPr>
            <p:ph type="body" sz="quarter" idx="13"/>
          </p:nvPr>
        </p:nvSpPr>
        <p:spPr>
          <a:xfrm>
            <a:off x="432000" y="2599267"/>
            <a:ext cx="6628367" cy="3552766"/>
          </a:xfrm>
        </p:spPr>
        <p:txBody>
          <a:bodyPr>
            <a:noAutofit/>
          </a:bodyPr>
          <a:lstStyle/>
          <a:p>
            <a:pPr>
              <a:spcBef>
                <a:spcPts val="0"/>
              </a:spcBef>
              <a:defRPr/>
            </a:pPr>
            <a:r>
              <a:rPr lang="en-GB" sz="1800" dirty="0">
                <a:solidFill>
                  <a:srgbClr val="3C3C3B"/>
                </a:solidFill>
                <a:latin typeface="Arial" panose="020B0604020202020204"/>
              </a:rPr>
              <a:t>STAR is a method that can help determine priorities through a technical value-for-money analysis with extensive stakeholder engagement. </a:t>
            </a:r>
          </a:p>
          <a:p>
            <a:pPr>
              <a:spcBef>
                <a:spcPts val="0"/>
              </a:spcBef>
              <a:defRPr/>
            </a:pPr>
            <a:endParaRPr lang="en-GB" sz="1800" dirty="0">
              <a:solidFill>
                <a:srgbClr val="3C3C3B"/>
              </a:solidFill>
              <a:latin typeface="Arial" panose="020B0604020202020204"/>
            </a:endParaRPr>
          </a:p>
          <a:p>
            <a:pPr>
              <a:spcBef>
                <a:spcPts val="0"/>
              </a:spcBef>
              <a:defRPr/>
            </a:pPr>
            <a:r>
              <a:rPr lang="en-GB" sz="1800" dirty="0">
                <a:solidFill>
                  <a:srgbClr val="3C3C3B"/>
                </a:solidFill>
                <a:latin typeface="Arial" panose="020B0604020202020204"/>
              </a:rPr>
              <a:t>STAR provides a structured way to bring stakeholders together to think about allocating resources across the entirety of a pathway through decision conferencing (</a:t>
            </a:r>
            <a:r>
              <a:rPr lang="en-GB" sz="1800" dirty="0" err="1">
                <a:solidFill>
                  <a:srgbClr val="3C3C3B"/>
                </a:solidFill>
                <a:latin typeface="Arial" panose="020B0604020202020204"/>
              </a:rPr>
              <a:t>DCs</a:t>
            </a:r>
            <a:r>
              <a:rPr lang="en-GB" sz="1800" dirty="0">
                <a:solidFill>
                  <a:srgbClr val="3C3C3B"/>
                </a:solidFill>
                <a:latin typeface="Arial" panose="020B0604020202020204"/>
              </a:rPr>
              <a:t>) and the building of visual models.</a:t>
            </a:r>
          </a:p>
          <a:p>
            <a:pPr>
              <a:spcBef>
                <a:spcPts val="0"/>
              </a:spcBef>
              <a:defRPr/>
            </a:pPr>
            <a:endParaRPr lang="en-GB" sz="1800" dirty="0">
              <a:solidFill>
                <a:srgbClr val="3C3C3B"/>
              </a:solidFill>
              <a:latin typeface="Arial" panose="020B0604020202020204"/>
            </a:endParaRPr>
          </a:p>
          <a:p>
            <a:pPr>
              <a:spcBef>
                <a:spcPts val="0"/>
              </a:spcBef>
              <a:defRPr/>
            </a:pPr>
            <a:r>
              <a:rPr lang="en-GB" sz="1800" dirty="0">
                <a:solidFill>
                  <a:srgbClr val="3C3C3B"/>
                </a:solidFill>
                <a:latin typeface="Arial" panose="020B0604020202020204"/>
              </a:rPr>
              <a:t>Clinical care accounts for ~20% of modifiable contributors to population health. STAR allows consideration of the full pathway, including all modifiable health determinants.</a:t>
            </a:r>
          </a:p>
        </p:txBody>
      </p:sp>
      <p:sp>
        <p:nvSpPr>
          <p:cNvPr id="2" name="Title 1">
            <a:extLst>
              <a:ext uri="{FF2B5EF4-FFF2-40B4-BE49-F238E27FC236}">
                <a16:creationId xmlns:a16="http://schemas.microsoft.com/office/drawing/2014/main" id="{8C78FF88-5081-F14C-A820-6A438B3C1C7D}"/>
              </a:ext>
            </a:extLst>
          </p:cNvPr>
          <p:cNvSpPr>
            <a:spLocks noGrp="1"/>
          </p:cNvSpPr>
          <p:nvPr>
            <p:ph type="title"/>
          </p:nvPr>
        </p:nvSpPr>
        <p:spPr/>
        <p:txBody>
          <a:bodyPr/>
          <a:lstStyle/>
          <a:p>
            <a:r>
              <a:rPr lang="en-GB" dirty="0"/>
              <a:t>Why STAR?</a:t>
            </a:r>
          </a:p>
        </p:txBody>
      </p:sp>
      <p:graphicFrame>
        <p:nvGraphicFramePr>
          <p:cNvPr id="4" name="Chart 3">
            <a:extLst>
              <a:ext uri="{FF2B5EF4-FFF2-40B4-BE49-F238E27FC236}">
                <a16:creationId xmlns:a16="http://schemas.microsoft.com/office/drawing/2014/main" id="{20F3B7FB-6155-049C-8FFC-3270163863E7}"/>
              </a:ext>
            </a:extLst>
          </p:cNvPr>
          <p:cNvGraphicFramePr>
            <a:graphicFrameLocks/>
          </p:cNvGraphicFramePr>
          <p:nvPr/>
        </p:nvGraphicFramePr>
        <p:xfrm>
          <a:off x="7661709" y="2375034"/>
          <a:ext cx="4446872" cy="4254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5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CD1E-0767-67B3-1F97-3AAC539B7DBF}"/>
              </a:ext>
            </a:extLst>
          </p:cNvPr>
          <p:cNvSpPr>
            <a:spLocks noGrp="1"/>
          </p:cNvSpPr>
          <p:nvPr>
            <p:ph type="title"/>
          </p:nvPr>
        </p:nvSpPr>
        <p:spPr/>
        <p:txBody>
          <a:bodyPr/>
          <a:lstStyle/>
          <a:p>
            <a:r>
              <a:rPr lang="en-US" dirty="0"/>
              <a:t>‘Socio’ bit</a:t>
            </a:r>
            <a:endParaRPr lang="en-GB" dirty="0"/>
          </a:p>
        </p:txBody>
      </p:sp>
      <p:sp>
        <p:nvSpPr>
          <p:cNvPr id="3" name="Text Placeholder 2">
            <a:extLst>
              <a:ext uri="{FF2B5EF4-FFF2-40B4-BE49-F238E27FC236}">
                <a16:creationId xmlns:a16="http://schemas.microsoft.com/office/drawing/2014/main" id="{962D62A4-6E72-FF49-D7D0-47C93F648F1F}"/>
              </a:ext>
            </a:extLst>
          </p:cNvPr>
          <p:cNvSpPr>
            <a:spLocks noGrp="1"/>
          </p:cNvSpPr>
          <p:nvPr>
            <p:ph type="body" sz="quarter" idx="13"/>
          </p:nvPr>
        </p:nvSpPr>
        <p:spPr>
          <a:xfrm>
            <a:off x="349800" y="2203756"/>
            <a:ext cx="5743200" cy="3708723"/>
          </a:xfrm>
        </p:spPr>
        <p:txBody>
          <a:bodyPr>
            <a:noAutofit/>
          </a:bodyPr>
          <a:lstStyle/>
          <a:p>
            <a:pPr marL="0" indent="0">
              <a:buNone/>
            </a:pPr>
            <a:r>
              <a:rPr lang="en-GB" sz="1800" b="1" dirty="0">
                <a:solidFill>
                  <a:schemeClr val="tx1"/>
                </a:solidFill>
              </a:rPr>
              <a:t>What is decision conferencing?</a:t>
            </a:r>
          </a:p>
          <a:p>
            <a:r>
              <a:rPr lang="en-GB" sz="1800" dirty="0">
                <a:solidFill>
                  <a:schemeClr val="tx1"/>
                </a:solidFill>
              </a:rPr>
              <a:t>Decision conferencing is a way of “helping a group of key players to resolve important issues in their organisation by working together, under the guidance of an impartial facilitator with the aid of a decision analysis model of participants”. </a:t>
            </a:r>
            <a:r>
              <a:rPr lang="en-GB" sz="1800" i="1" dirty="0">
                <a:solidFill>
                  <a:schemeClr val="tx1"/>
                </a:solidFill>
              </a:rPr>
              <a:t>Lawrence D. Phillips, London School of Economics – Operational Research Group</a:t>
            </a:r>
          </a:p>
          <a:p>
            <a:pPr marL="0" indent="0">
              <a:buNone/>
            </a:pPr>
            <a:r>
              <a:rPr lang="en-GB" sz="1800" b="1" dirty="0">
                <a:solidFill>
                  <a:schemeClr val="tx1"/>
                </a:solidFill>
              </a:rPr>
              <a:t>Its use in STAR</a:t>
            </a:r>
            <a:endParaRPr lang="en-GB" sz="1800" dirty="0">
              <a:solidFill>
                <a:schemeClr val="tx1"/>
              </a:solidFill>
            </a:endParaRPr>
          </a:p>
          <a:p>
            <a:r>
              <a:rPr lang="en-GB" sz="1800" dirty="0">
                <a:solidFill>
                  <a:schemeClr val="tx1"/>
                </a:solidFill>
              </a:rPr>
              <a:t>For STAR, decision conferencing is used to bring stakeholders together to gain consensus about the current situation and priorities for the future.</a:t>
            </a:r>
          </a:p>
        </p:txBody>
      </p:sp>
      <p:pic>
        <p:nvPicPr>
          <p:cNvPr id="4" name="Content Placeholder 15" descr="A group of people in a meeting&#10;&#10;Description automatically generated with medium confidence">
            <a:extLst>
              <a:ext uri="{FF2B5EF4-FFF2-40B4-BE49-F238E27FC236}">
                <a16:creationId xmlns:a16="http://schemas.microsoft.com/office/drawing/2014/main" id="{755F3743-489A-494C-B549-3314A0A66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609" y="2203756"/>
            <a:ext cx="5400391" cy="4050293"/>
          </a:xfrm>
          <a:prstGeom prst="rect">
            <a:avLst/>
          </a:prstGeom>
        </p:spPr>
      </p:pic>
      <p:sp>
        <p:nvSpPr>
          <p:cNvPr id="5" name="Slide Number Placeholder 4">
            <a:extLst>
              <a:ext uri="{FF2B5EF4-FFF2-40B4-BE49-F238E27FC236}">
                <a16:creationId xmlns:a16="http://schemas.microsoft.com/office/drawing/2014/main" id="{E0FE2E8F-2479-BA40-C224-457EC0EC3323}"/>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808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a:extLst>
              <a:ext uri="{FF2B5EF4-FFF2-40B4-BE49-F238E27FC236}">
                <a16:creationId xmlns:a16="http://schemas.microsoft.com/office/drawing/2014/main" id="{5E61342E-9241-4D81-AEDE-9396C1019244}"/>
              </a:ext>
            </a:extLst>
          </p:cNvPr>
          <p:cNvSpPr>
            <a:spLocks noGrp="1"/>
          </p:cNvSpPr>
          <p:nvPr>
            <p:ph type="title"/>
          </p:nvPr>
        </p:nvSpPr>
        <p:spPr/>
        <p:txBody>
          <a:bodyPr/>
          <a:lstStyle/>
          <a:p>
            <a:r>
              <a:rPr lang="en-GB" dirty="0"/>
              <a:t>‘Technical’ bit</a:t>
            </a:r>
          </a:p>
        </p:txBody>
      </p:sp>
      <p:grpSp>
        <p:nvGrpSpPr>
          <p:cNvPr id="62" name="Group 61">
            <a:extLst>
              <a:ext uri="{FF2B5EF4-FFF2-40B4-BE49-F238E27FC236}">
                <a16:creationId xmlns:a16="http://schemas.microsoft.com/office/drawing/2014/main" id="{46545C70-D777-F267-994A-43F276935592}"/>
              </a:ext>
            </a:extLst>
          </p:cNvPr>
          <p:cNvGrpSpPr/>
          <p:nvPr/>
        </p:nvGrpSpPr>
        <p:grpSpPr>
          <a:xfrm>
            <a:off x="6136543" y="3696522"/>
            <a:ext cx="262338" cy="2826382"/>
            <a:chOff x="6907518" y="2021941"/>
            <a:chExt cx="262338" cy="2692803"/>
          </a:xfrm>
        </p:grpSpPr>
        <p:cxnSp>
          <p:nvCxnSpPr>
            <p:cNvPr id="52" name="Straight Connector 51">
              <a:extLst>
                <a:ext uri="{FF2B5EF4-FFF2-40B4-BE49-F238E27FC236}">
                  <a16:creationId xmlns:a16="http://schemas.microsoft.com/office/drawing/2014/main" id="{313608A5-49F0-F24A-AA28-334D3679DCFB}"/>
                </a:ext>
              </a:extLst>
            </p:cNvPr>
            <p:cNvCxnSpPr>
              <a:cxnSpLocks/>
            </p:cNvCxnSpPr>
            <p:nvPr/>
          </p:nvCxnSpPr>
          <p:spPr>
            <a:xfrm flipV="1">
              <a:off x="7038687" y="2021941"/>
              <a:ext cx="0" cy="2692803"/>
            </a:xfrm>
            <a:prstGeom prst="line">
              <a:avLst/>
            </a:prstGeom>
            <a:ln w="6350" cmpd="sng">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1ACDA244-CC14-B74C-A1FB-6C52B0B10FB6}"/>
                </a:ext>
              </a:extLst>
            </p:cNvPr>
            <p:cNvSpPr txBox="1"/>
            <p:nvPr/>
          </p:nvSpPr>
          <p:spPr>
            <a:xfrm rot="5400000">
              <a:off x="5965271" y="3316238"/>
              <a:ext cx="2146832" cy="262338"/>
            </a:xfrm>
            <a:prstGeom prst="rect">
              <a:avLst/>
            </a:prstGeom>
            <a:solidFill>
              <a:schemeClr val="bg1"/>
            </a:solidFill>
            <a:ln>
              <a:solidFill>
                <a:schemeClr val="bg1">
                  <a:lumMod val="75000"/>
                </a:schemeClr>
              </a:solidFill>
            </a:ln>
          </p:spPr>
          <p:txBody>
            <a:bodyPr wrap="square" lIns="70499" tIns="45824" rIns="70499" bIns="45824" rtlCol="0" anchor="ctr">
              <a:spAutoFit/>
            </a:bodyPr>
            <a:lstStyle>
              <a:defPPr>
                <a:defRPr lang="en-US"/>
              </a:defPPr>
              <a:lvl1pPr algn="r">
                <a:defRPr sz="2500">
                  <a:solidFill>
                    <a:schemeClr val="tx1">
                      <a:lumMod val="85000"/>
                      <a:lumOff val="15000"/>
                    </a:schemeClr>
                  </a:solidFill>
                  <a:latin typeface="Century Gothic"/>
                  <a:cs typeface="Century Gothic"/>
                </a:defRPr>
              </a:lvl1pPr>
            </a:lstStyle>
            <a:p>
              <a:pPr algn="ctr"/>
              <a:r>
                <a:rPr lang="en-US" sz="1175">
                  <a:latin typeface="+mj-lt"/>
                </a:rPr>
                <a:t>POPULATION HEALTH GAIN</a:t>
              </a:r>
            </a:p>
          </p:txBody>
        </p:sp>
      </p:grpSp>
      <p:sp>
        <p:nvSpPr>
          <p:cNvPr id="47" name="Right Triangle 46">
            <a:extLst>
              <a:ext uri="{FF2B5EF4-FFF2-40B4-BE49-F238E27FC236}">
                <a16:creationId xmlns:a16="http://schemas.microsoft.com/office/drawing/2014/main" id="{F0B9FA6B-1B78-8C4B-AFDA-F8B8DF9D42A5}"/>
              </a:ext>
            </a:extLst>
          </p:cNvPr>
          <p:cNvSpPr/>
          <p:nvPr/>
        </p:nvSpPr>
        <p:spPr>
          <a:xfrm flipH="1">
            <a:off x="6821018" y="5495784"/>
            <a:ext cx="151282" cy="639868"/>
          </a:xfrm>
          <a:prstGeom prst="rtTriangle">
            <a:avLst/>
          </a:prstGeom>
          <a:solidFill>
            <a:schemeClr val="accent2">
              <a:lumMod val="75000"/>
            </a:schemeClr>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19"/>
          </a:p>
        </p:txBody>
      </p:sp>
      <p:sp>
        <p:nvSpPr>
          <p:cNvPr id="48" name="Right Triangle 47">
            <a:extLst>
              <a:ext uri="{FF2B5EF4-FFF2-40B4-BE49-F238E27FC236}">
                <a16:creationId xmlns:a16="http://schemas.microsoft.com/office/drawing/2014/main" id="{8C1FC904-4E83-054E-8D98-F9E449C42683}"/>
              </a:ext>
            </a:extLst>
          </p:cNvPr>
          <p:cNvSpPr/>
          <p:nvPr/>
        </p:nvSpPr>
        <p:spPr>
          <a:xfrm flipH="1">
            <a:off x="6974844" y="4855916"/>
            <a:ext cx="253681" cy="639868"/>
          </a:xfrm>
          <a:prstGeom prst="rtTriangle">
            <a:avLst/>
          </a:prstGeom>
          <a:solidFill>
            <a:schemeClr val="accent4"/>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19"/>
          </a:p>
        </p:txBody>
      </p:sp>
      <p:sp>
        <p:nvSpPr>
          <p:cNvPr id="49" name="Right Triangle 48">
            <a:extLst>
              <a:ext uri="{FF2B5EF4-FFF2-40B4-BE49-F238E27FC236}">
                <a16:creationId xmlns:a16="http://schemas.microsoft.com/office/drawing/2014/main" id="{D3021E86-8D22-5D41-9143-EFD6F1842BE9}"/>
              </a:ext>
            </a:extLst>
          </p:cNvPr>
          <p:cNvSpPr/>
          <p:nvPr/>
        </p:nvSpPr>
        <p:spPr>
          <a:xfrm flipH="1">
            <a:off x="7253819" y="4363803"/>
            <a:ext cx="261616" cy="492115"/>
          </a:xfrm>
          <a:prstGeom prst="rtTriangle">
            <a:avLst/>
          </a:prstGeom>
          <a:solidFill>
            <a:schemeClr val="accent2">
              <a:lumMod val="60000"/>
              <a:lumOff val="40000"/>
            </a:schemeClr>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19">
              <a:solidFill>
                <a:schemeClr val="accent2">
                  <a:lumMod val="60000"/>
                  <a:lumOff val="40000"/>
                </a:schemeClr>
              </a:solidFill>
            </a:endParaRPr>
          </a:p>
        </p:txBody>
      </p:sp>
      <p:sp>
        <p:nvSpPr>
          <p:cNvPr id="50" name="Right Triangle 49">
            <a:extLst>
              <a:ext uri="{FF2B5EF4-FFF2-40B4-BE49-F238E27FC236}">
                <a16:creationId xmlns:a16="http://schemas.microsoft.com/office/drawing/2014/main" id="{5B6F39E1-62E5-5849-A54A-5E08C7C4BC45}"/>
              </a:ext>
            </a:extLst>
          </p:cNvPr>
          <p:cNvSpPr/>
          <p:nvPr/>
        </p:nvSpPr>
        <p:spPr>
          <a:xfrm flipH="1">
            <a:off x="7515432" y="4087279"/>
            <a:ext cx="346435" cy="276524"/>
          </a:xfrm>
          <a:prstGeom prst="rtTriangle">
            <a:avLst/>
          </a:prstGeom>
          <a:solidFill>
            <a:schemeClr val="bg2">
              <a:lumMod val="65000"/>
            </a:schemeClr>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19"/>
          </a:p>
        </p:txBody>
      </p:sp>
      <p:sp>
        <p:nvSpPr>
          <p:cNvPr id="51" name="Right Triangle 50">
            <a:extLst>
              <a:ext uri="{FF2B5EF4-FFF2-40B4-BE49-F238E27FC236}">
                <a16:creationId xmlns:a16="http://schemas.microsoft.com/office/drawing/2014/main" id="{AF85BFE8-C8BC-2B40-AE71-14FCE66735C2}"/>
              </a:ext>
            </a:extLst>
          </p:cNvPr>
          <p:cNvSpPr/>
          <p:nvPr/>
        </p:nvSpPr>
        <p:spPr>
          <a:xfrm flipH="1">
            <a:off x="7860690" y="3747381"/>
            <a:ext cx="2914237" cy="340490"/>
          </a:xfrm>
          <a:prstGeom prst="rtTriangle">
            <a:avLst/>
          </a:prstGeom>
          <a:solidFill>
            <a:schemeClr val="accent1"/>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19" dirty="0"/>
          </a:p>
        </p:txBody>
      </p:sp>
      <p:grpSp>
        <p:nvGrpSpPr>
          <p:cNvPr id="57" name="Group 56">
            <a:extLst>
              <a:ext uri="{FF2B5EF4-FFF2-40B4-BE49-F238E27FC236}">
                <a16:creationId xmlns:a16="http://schemas.microsoft.com/office/drawing/2014/main" id="{5D86D92F-4E93-C28C-2F3A-E9BB832C78E9}"/>
              </a:ext>
            </a:extLst>
          </p:cNvPr>
          <p:cNvGrpSpPr/>
          <p:nvPr/>
        </p:nvGrpSpPr>
        <p:grpSpPr>
          <a:xfrm rot="16200000">
            <a:off x="8546108" y="4412730"/>
            <a:ext cx="213767" cy="4213506"/>
            <a:chOff x="1063331" y="1510042"/>
            <a:chExt cx="213767" cy="3782349"/>
          </a:xfrm>
        </p:grpSpPr>
        <p:cxnSp>
          <p:nvCxnSpPr>
            <p:cNvPr id="58" name="Straight Connector 57">
              <a:extLst>
                <a:ext uri="{FF2B5EF4-FFF2-40B4-BE49-F238E27FC236}">
                  <a16:creationId xmlns:a16="http://schemas.microsoft.com/office/drawing/2014/main" id="{0835C5E8-B669-5B8D-BE93-4A9E0DD3CBBE}"/>
                </a:ext>
              </a:extLst>
            </p:cNvPr>
            <p:cNvCxnSpPr/>
            <p:nvPr/>
          </p:nvCxnSpPr>
          <p:spPr>
            <a:xfrm flipV="1">
              <a:off x="1157296" y="1510042"/>
              <a:ext cx="0" cy="3782349"/>
            </a:xfrm>
            <a:prstGeom prst="line">
              <a:avLst/>
            </a:prstGeom>
            <a:ln w="6350" cmpd="sng">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7A37B19-544C-4C3D-BE3C-7A4C934CED09}"/>
                </a:ext>
              </a:extLst>
            </p:cNvPr>
            <p:cNvSpPr txBox="1"/>
            <p:nvPr/>
          </p:nvSpPr>
          <p:spPr>
            <a:xfrm rot="5400000">
              <a:off x="-337521" y="3405389"/>
              <a:ext cx="3015471" cy="213767"/>
            </a:xfrm>
            <a:prstGeom prst="rect">
              <a:avLst/>
            </a:prstGeom>
            <a:solidFill>
              <a:schemeClr val="bg1"/>
            </a:solidFill>
            <a:ln>
              <a:solidFill>
                <a:schemeClr val="bg1">
                  <a:lumMod val="75000"/>
                </a:schemeClr>
              </a:solidFill>
            </a:ln>
          </p:spPr>
          <p:txBody>
            <a:bodyPr wrap="square" lIns="70499" tIns="45824" rIns="70499" bIns="45824" rtlCol="0" anchor="ctr">
              <a:spAutoFit/>
            </a:bodyPr>
            <a:lstStyle>
              <a:defPPr>
                <a:defRPr lang="en-US"/>
              </a:defPPr>
              <a:lvl1pPr algn="r">
                <a:defRPr sz="2500">
                  <a:solidFill>
                    <a:schemeClr val="tx1">
                      <a:lumMod val="85000"/>
                      <a:lumOff val="15000"/>
                    </a:schemeClr>
                  </a:solidFill>
                  <a:latin typeface="Century Gothic"/>
                  <a:cs typeface="Century Gothic"/>
                </a:defRPr>
              </a:lvl1pPr>
            </a:lstStyle>
            <a:p>
              <a:pPr algn="ctr"/>
              <a:r>
                <a:rPr lang="en-US" sz="1175">
                  <a:latin typeface="+mj-lt"/>
                </a:rPr>
                <a:t>COSTS</a:t>
              </a:r>
            </a:p>
          </p:txBody>
        </p:sp>
      </p:grpSp>
      <p:cxnSp>
        <p:nvCxnSpPr>
          <p:cNvPr id="89" name="Straight Arrow Connector 88">
            <a:extLst>
              <a:ext uri="{FF2B5EF4-FFF2-40B4-BE49-F238E27FC236}">
                <a16:creationId xmlns:a16="http://schemas.microsoft.com/office/drawing/2014/main" id="{8DD3711C-D67E-F3A8-96BE-AA9E9A90541A}"/>
              </a:ext>
            </a:extLst>
          </p:cNvPr>
          <p:cNvCxnSpPr>
            <a:cxnSpLocks/>
            <a:stCxn id="91" idx="1"/>
            <a:endCxn id="47" idx="1"/>
          </p:cNvCxnSpPr>
          <p:nvPr/>
        </p:nvCxnSpPr>
        <p:spPr>
          <a:xfrm flipH="1">
            <a:off x="6972300" y="5815718"/>
            <a:ext cx="43783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6574ABC3-4F24-C705-9991-87D1316F0C6E}"/>
              </a:ext>
            </a:extLst>
          </p:cNvPr>
          <p:cNvSpPr/>
          <p:nvPr/>
        </p:nvSpPr>
        <p:spPr>
          <a:xfrm>
            <a:off x="11350644" y="5630520"/>
            <a:ext cx="609172" cy="370395"/>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Highest value for money</a:t>
            </a:r>
          </a:p>
        </p:txBody>
      </p:sp>
      <p:sp>
        <p:nvSpPr>
          <p:cNvPr id="93" name="Rectangle 92">
            <a:extLst>
              <a:ext uri="{FF2B5EF4-FFF2-40B4-BE49-F238E27FC236}">
                <a16:creationId xmlns:a16="http://schemas.microsoft.com/office/drawing/2014/main" id="{BA234B0A-EDFA-9737-F6F8-CAE501111EDB}"/>
              </a:ext>
            </a:extLst>
          </p:cNvPr>
          <p:cNvSpPr/>
          <p:nvPr/>
        </p:nvSpPr>
        <p:spPr>
          <a:xfrm>
            <a:off x="11336324" y="3732406"/>
            <a:ext cx="609172" cy="370395"/>
          </a:xfrm>
          <a:prstGeom prst="rect">
            <a:avLst/>
          </a:prstGeom>
          <a:solidFill>
            <a:schemeClr val="bg1"/>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Lowest value for money</a:t>
            </a:r>
          </a:p>
        </p:txBody>
      </p:sp>
      <p:sp>
        <p:nvSpPr>
          <p:cNvPr id="99" name="Right Brace 98">
            <a:extLst>
              <a:ext uri="{FF2B5EF4-FFF2-40B4-BE49-F238E27FC236}">
                <a16:creationId xmlns:a16="http://schemas.microsoft.com/office/drawing/2014/main" id="{D00F2D30-B7C5-ED14-36D4-EE390EDD3286}"/>
              </a:ext>
            </a:extLst>
          </p:cNvPr>
          <p:cNvSpPr/>
          <p:nvPr/>
        </p:nvSpPr>
        <p:spPr>
          <a:xfrm>
            <a:off x="10503681" y="2082831"/>
            <a:ext cx="95566" cy="576000"/>
          </a:xfrm>
          <a:prstGeom prst="rightBrac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p>
        </p:txBody>
      </p:sp>
      <p:sp>
        <p:nvSpPr>
          <p:cNvPr id="100" name="Rectangle 99">
            <a:extLst>
              <a:ext uri="{FF2B5EF4-FFF2-40B4-BE49-F238E27FC236}">
                <a16:creationId xmlns:a16="http://schemas.microsoft.com/office/drawing/2014/main" id="{D6906F45-B1B2-222A-8731-33AFA75C7DAC}"/>
              </a:ext>
            </a:extLst>
          </p:cNvPr>
          <p:cNvSpPr/>
          <p:nvPr/>
        </p:nvSpPr>
        <p:spPr>
          <a:xfrm>
            <a:off x="10640448" y="2067550"/>
            <a:ext cx="769122" cy="504242"/>
          </a:xfrm>
          <a:prstGeom prst="rect">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Population health gain</a:t>
            </a:r>
          </a:p>
        </p:txBody>
      </p:sp>
      <p:sp>
        <p:nvSpPr>
          <p:cNvPr id="101" name="TextBox 100">
            <a:extLst>
              <a:ext uri="{FF2B5EF4-FFF2-40B4-BE49-F238E27FC236}">
                <a16:creationId xmlns:a16="http://schemas.microsoft.com/office/drawing/2014/main" id="{C5A50062-BB09-9DCC-F74F-2667DBF27004}"/>
              </a:ext>
            </a:extLst>
          </p:cNvPr>
          <p:cNvSpPr txBox="1"/>
          <p:nvPr/>
        </p:nvSpPr>
        <p:spPr>
          <a:xfrm>
            <a:off x="11409570" y="2091511"/>
            <a:ext cx="253186" cy="423279"/>
          </a:xfrm>
          <a:prstGeom prst="rect">
            <a:avLst/>
          </a:prstGeom>
          <a:noFill/>
        </p:spPr>
        <p:txBody>
          <a:bodyPr vert="vert" wrap="square" rtlCol="0">
            <a:spAutoFit/>
          </a:bodyPr>
          <a:lstStyle/>
          <a:p>
            <a:pPr algn="ctr"/>
            <a:r>
              <a:rPr lang="en-GB" sz="800"/>
              <a:t>Benefit </a:t>
            </a:r>
          </a:p>
        </p:txBody>
      </p:sp>
      <p:sp>
        <p:nvSpPr>
          <p:cNvPr id="102" name="TextBox 101">
            <a:extLst>
              <a:ext uri="{FF2B5EF4-FFF2-40B4-BE49-F238E27FC236}">
                <a16:creationId xmlns:a16="http://schemas.microsoft.com/office/drawing/2014/main" id="{0DD7FBD5-B495-136F-AC11-61FA5DEE3408}"/>
              </a:ext>
            </a:extLst>
          </p:cNvPr>
          <p:cNvSpPr txBox="1"/>
          <p:nvPr/>
        </p:nvSpPr>
        <p:spPr>
          <a:xfrm>
            <a:off x="10606823" y="2583022"/>
            <a:ext cx="802748" cy="338554"/>
          </a:xfrm>
          <a:prstGeom prst="rect">
            <a:avLst/>
          </a:prstGeom>
          <a:noFill/>
        </p:spPr>
        <p:txBody>
          <a:bodyPr wrap="square" rtlCol="0">
            <a:spAutoFit/>
          </a:bodyPr>
          <a:lstStyle/>
          <a:p>
            <a:pPr algn="ctr"/>
            <a:r>
              <a:rPr lang="en-GB" sz="800"/>
              <a:t>Number who benefit</a:t>
            </a:r>
          </a:p>
        </p:txBody>
      </p:sp>
      <p:sp>
        <p:nvSpPr>
          <p:cNvPr id="103" name="Right Brace 102">
            <a:extLst>
              <a:ext uri="{FF2B5EF4-FFF2-40B4-BE49-F238E27FC236}">
                <a16:creationId xmlns:a16="http://schemas.microsoft.com/office/drawing/2014/main" id="{758C63D2-7A90-7E61-F382-FBA321CB2DB1}"/>
              </a:ext>
            </a:extLst>
          </p:cNvPr>
          <p:cNvSpPr/>
          <p:nvPr/>
        </p:nvSpPr>
        <p:spPr>
          <a:xfrm rot="5400000">
            <a:off x="9775000" y="2114413"/>
            <a:ext cx="45719" cy="1211179"/>
          </a:xfrm>
          <a:prstGeom prst="rightBrac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p>
        </p:txBody>
      </p:sp>
      <p:sp>
        <p:nvSpPr>
          <p:cNvPr id="104" name="TextBox 103">
            <a:extLst>
              <a:ext uri="{FF2B5EF4-FFF2-40B4-BE49-F238E27FC236}">
                <a16:creationId xmlns:a16="http://schemas.microsoft.com/office/drawing/2014/main" id="{8273D5F6-7842-0158-41C7-AC70086DD6CC}"/>
              </a:ext>
            </a:extLst>
          </p:cNvPr>
          <p:cNvSpPr txBox="1"/>
          <p:nvPr/>
        </p:nvSpPr>
        <p:spPr>
          <a:xfrm>
            <a:off x="9184697" y="2774558"/>
            <a:ext cx="430887" cy="504774"/>
          </a:xfrm>
          <a:prstGeom prst="rect">
            <a:avLst/>
          </a:prstGeom>
          <a:noFill/>
        </p:spPr>
        <p:txBody>
          <a:bodyPr vert="vert270" wrap="square" rtlCol="0">
            <a:spAutoFit/>
          </a:bodyPr>
          <a:lstStyle/>
          <a:p>
            <a:pPr algn="ctr"/>
            <a:r>
              <a:rPr lang="en-GB" sz="800"/>
              <a:t>Cost per case</a:t>
            </a:r>
          </a:p>
        </p:txBody>
      </p:sp>
      <p:sp>
        <p:nvSpPr>
          <p:cNvPr id="105" name="TextBox 104">
            <a:extLst>
              <a:ext uri="{FF2B5EF4-FFF2-40B4-BE49-F238E27FC236}">
                <a16:creationId xmlns:a16="http://schemas.microsoft.com/office/drawing/2014/main" id="{7E448680-260B-234A-0938-6DDC591BC9C7}"/>
              </a:ext>
            </a:extLst>
          </p:cNvPr>
          <p:cNvSpPr txBox="1"/>
          <p:nvPr/>
        </p:nvSpPr>
        <p:spPr>
          <a:xfrm>
            <a:off x="9541755" y="3164149"/>
            <a:ext cx="739824" cy="338554"/>
          </a:xfrm>
          <a:prstGeom prst="rect">
            <a:avLst/>
          </a:prstGeom>
          <a:noFill/>
        </p:spPr>
        <p:txBody>
          <a:bodyPr wrap="square" rtlCol="0">
            <a:spAutoFit/>
          </a:bodyPr>
          <a:lstStyle/>
          <a:p>
            <a:pPr algn="ctr"/>
            <a:r>
              <a:rPr lang="en-GB" sz="800"/>
              <a:t>Numbers treated</a:t>
            </a:r>
          </a:p>
        </p:txBody>
      </p:sp>
      <p:sp>
        <p:nvSpPr>
          <p:cNvPr id="106" name="Rectangle 105">
            <a:extLst>
              <a:ext uri="{FF2B5EF4-FFF2-40B4-BE49-F238E27FC236}">
                <a16:creationId xmlns:a16="http://schemas.microsoft.com/office/drawing/2014/main" id="{1D0B4100-C0D2-ACB9-4199-5D6A77189EE5}"/>
              </a:ext>
            </a:extLst>
          </p:cNvPr>
          <p:cNvSpPr/>
          <p:nvPr/>
        </p:nvSpPr>
        <p:spPr>
          <a:xfrm>
            <a:off x="9598578" y="2836826"/>
            <a:ext cx="609172" cy="311402"/>
          </a:xfrm>
          <a:prstGeom prst="rect">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Costs</a:t>
            </a:r>
          </a:p>
        </p:txBody>
      </p:sp>
      <p:sp>
        <p:nvSpPr>
          <p:cNvPr id="109" name="Right Triangle 108">
            <a:extLst>
              <a:ext uri="{FF2B5EF4-FFF2-40B4-BE49-F238E27FC236}">
                <a16:creationId xmlns:a16="http://schemas.microsoft.com/office/drawing/2014/main" id="{6579928C-8BC5-AE6B-0807-CDF54DBA29FA}"/>
              </a:ext>
            </a:extLst>
          </p:cNvPr>
          <p:cNvSpPr/>
          <p:nvPr/>
        </p:nvSpPr>
        <p:spPr>
          <a:xfrm flipH="1">
            <a:off x="9219927" y="2067550"/>
            <a:ext cx="1183523" cy="577023"/>
          </a:xfrm>
          <a:prstGeom prst="rtTriangle">
            <a:avLst/>
          </a:prstGeom>
          <a:solidFill>
            <a:schemeClr val="bg1">
              <a:lumMod val="65000"/>
            </a:schemeClr>
          </a:solidFill>
          <a:ln>
            <a:noFill/>
          </a:ln>
          <a:effectLst>
            <a:outerShdw blurRad="82550" dist="38100" dir="2700000" algn="tl" rotWithShape="0">
              <a:srgbClr val="000000">
                <a:alpha val="3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19"/>
          </a:p>
        </p:txBody>
      </p:sp>
      <p:sp>
        <p:nvSpPr>
          <p:cNvPr id="116" name="Text Placeholder 75">
            <a:extLst>
              <a:ext uri="{FF2B5EF4-FFF2-40B4-BE49-F238E27FC236}">
                <a16:creationId xmlns:a16="http://schemas.microsoft.com/office/drawing/2014/main" id="{4C893123-5A27-D7BF-C97E-D4152F6D12FE}"/>
              </a:ext>
            </a:extLst>
          </p:cNvPr>
          <p:cNvSpPr txBox="1">
            <a:spLocks/>
          </p:cNvSpPr>
          <p:nvPr/>
        </p:nvSpPr>
        <p:spPr>
          <a:xfrm>
            <a:off x="464725" y="2068396"/>
            <a:ext cx="8447350" cy="1575556"/>
          </a:xfrm>
          <a:prstGeom prst="rect">
            <a:avLst/>
          </a:prstGeom>
        </p:spPr>
        <p:txBody>
          <a:bodyPr vert="horz" lIns="0" tIns="0" rIns="0" bIns="0" rtlCol="0" anchor="ctr">
            <a:noAutofit/>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Intervention</a:t>
            </a:r>
          </a:p>
          <a:p>
            <a:r>
              <a:rPr lang="en-GB" sz="1800" dirty="0"/>
              <a:t>Each triangle represents an intervention or package of care. </a:t>
            </a:r>
          </a:p>
          <a:p>
            <a:r>
              <a:rPr lang="en-GB" sz="1800" dirty="0"/>
              <a:t>The steeper the slope, the higher the value for money.</a:t>
            </a:r>
          </a:p>
          <a:p>
            <a:r>
              <a:rPr lang="en-GB" sz="1800" dirty="0"/>
              <a:t>A triangle has cost across the x-axis and population health gain across y-axis.</a:t>
            </a:r>
          </a:p>
        </p:txBody>
      </p:sp>
      <p:sp>
        <p:nvSpPr>
          <p:cNvPr id="120" name="Text Placeholder 75">
            <a:extLst>
              <a:ext uri="{FF2B5EF4-FFF2-40B4-BE49-F238E27FC236}">
                <a16:creationId xmlns:a16="http://schemas.microsoft.com/office/drawing/2014/main" id="{FD830B22-07CF-E8FE-34B2-51C39D78032E}"/>
              </a:ext>
            </a:extLst>
          </p:cNvPr>
          <p:cNvSpPr txBox="1">
            <a:spLocks/>
          </p:cNvSpPr>
          <p:nvPr/>
        </p:nvSpPr>
        <p:spPr>
          <a:xfrm>
            <a:off x="464725" y="3732406"/>
            <a:ext cx="5633100" cy="3031576"/>
          </a:xfrm>
          <a:prstGeom prst="rect">
            <a:avLst/>
          </a:prstGeom>
        </p:spPr>
        <p:txBody>
          <a:bodyPr vert="horz" lIns="0" tIns="0" rIns="0" bIns="0" rtlCol="0" anchor="t">
            <a:noAutofit/>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Efficiency frontier = the pathway</a:t>
            </a:r>
          </a:p>
          <a:p>
            <a:r>
              <a:rPr lang="en-GB" sz="1800" dirty="0"/>
              <a:t>The triangles (interventions) are then ordered by their value for money (highest to lowest) to create a view of the entire pathway, known as an efficiency frontier.</a:t>
            </a:r>
          </a:p>
          <a:p>
            <a:r>
              <a:rPr lang="en-GB" sz="1800" dirty="0"/>
              <a:t>This is an easy-to-interpret visualisation of where the value in a pathway lies. </a:t>
            </a:r>
          </a:p>
          <a:p>
            <a:r>
              <a:rPr lang="en-GB" sz="1800" dirty="0"/>
              <a:t>Costs, benefits and numbers who benefit and numbers treated were sourced from data, literature and expert knowledge.</a:t>
            </a:r>
          </a:p>
        </p:txBody>
      </p:sp>
      <p:cxnSp>
        <p:nvCxnSpPr>
          <p:cNvPr id="132" name="Straight Arrow Connector 131">
            <a:extLst>
              <a:ext uri="{FF2B5EF4-FFF2-40B4-BE49-F238E27FC236}">
                <a16:creationId xmlns:a16="http://schemas.microsoft.com/office/drawing/2014/main" id="{3FDE2FA8-38FE-0D64-721F-2969B31B0205}"/>
              </a:ext>
            </a:extLst>
          </p:cNvPr>
          <p:cNvCxnSpPr>
            <a:cxnSpLocks/>
            <a:endCxn id="51" idx="1"/>
          </p:cNvCxnSpPr>
          <p:nvPr/>
        </p:nvCxnSpPr>
        <p:spPr>
          <a:xfrm flipH="1">
            <a:off x="10774927" y="3917582"/>
            <a:ext cx="561397" cy="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B8DD269-B6F7-276E-F96A-1F7AD1F11891}"/>
              </a:ext>
            </a:extLst>
          </p:cNvPr>
          <p:cNvSpPr>
            <a:spLocks noGrp="1"/>
          </p:cNvSpPr>
          <p:nvPr>
            <p:ph type="sldNum" sz="quarter" idx="12"/>
          </p:nvPr>
        </p:nvSpPr>
        <p:spPr>
          <a:xfrm>
            <a:off x="11484864" y="445022"/>
            <a:ext cx="265984" cy="207009"/>
          </a:xfrm>
        </p:spPr>
        <p:txBody>
          <a:bodyPr/>
          <a:lstStyle/>
          <a:p>
            <a:fld id="{DFCA9D46-5061-CB44-B974-7368B75C86DF}" type="slidenum">
              <a:rPr lang="en-US" smtClean="0"/>
              <a:pPr/>
              <a:t>23</a:t>
            </a:fld>
            <a:endParaRPr lang="en-US"/>
          </a:p>
        </p:txBody>
      </p:sp>
    </p:spTree>
    <p:extLst>
      <p:ext uri="{BB962C8B-B14F-4D97-AF65-F5344CB8AC3E}">
        <p14:creationId xmlns:p14="http://schemas.microsoft.com/office/powerpoint/2010/main" val="212575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44F4-77E3-1B95-8B55-BD2B37979735}"/>
              </a:ext>
            </a:extLst>
          </p:cNvPr>
          <p:cNvSpPr>
            <a:spLocks noGrp="1"/>
          </p:cNvSpPr>
          <p:nvPr>
            <p:ph type="title"/>
          </p:nvPr>
        </p:nvSpPr>
        <p:spPr>
          <a:xfrm>
            <a:off x="428848" y="1194791"/>
            <a:ext cx="11322000" cy="561706"/>
          </a:xfrm>
        </p:spPr>
        <p:txBody>
          <a:bodyPr>
            <a:noAutofit/>
          </a:bodyPr>
          <a:lstStyle/>
          <a:p>
            <a:pPr algn="l"/>
            <a:r>
              <a:rPr lang="en-GB"/>
              <a:t>An example of the STAR outputs from the falls pathway</a:t>
            </a:r>
          </a:p>
        </p:txBody>
      </p:sp>
      <p:sp>
        <p:nvSpPr>
          <p:cNvPr id="4" name="Slide Number Placeholder 3">
            <a:extLst>
              <a:ext uri="{FF2B5EF4-FFF2-40B4-BE49-F238E27FC236}">
                <a16:creationId xmlns:a16="http://schemas.microsoft.com/office/drawing/2014/main" id="{112304BB-B653-2B89-5B49-47BC9B0319E6}"/>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3C3C3B">
                  <a:lumMod val="75000"/>
                  <a:lumOff val="25000"/>
                </a:srgbClr>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24CDAC17-C4A3-B097-56F6-215285818B7D}"/>
              </a:ext>
            </a:extLst>
          </p:cNvPr>
          <p:cNvSpPr/>
          <p:nvPr/>
        </p:nvSpPr>
        <p:spPr>
          <a:xfrm>
            <a:off x="7847226" y="3429000"/>
            <a:ext cx="3770630" cy="204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strike="noStrike" kern="1200" cap="none" spc="0" normalizeH="0" baseline="0" noProof="0" dirty="0">
                <a:ln>
                  <a:noFill/>
                </a:ln>
                <a:solidFill>
                  <a:schemeClr val="tx1"/>
                </a:solidFill>
                <a:effectLst/>
                <a:uLnTx/>
                <a:uFillTx/>
                <a:latin typeface="Arial" panose="020B0604020202020204"/>
                <a:ea typeface="+mn-ea"/>
                <a:cs typeface="+mn-cs"/>
              </a:rPr>
              <a:t>90% spend drives 50% of value </a:t>
            </a:r>
            <a:endParaRPr kumimoji="0" lang="en-GB" sz="1800" b="1" i="0" strike="noStrike" kern="1200" cap="none" spc="0" normalizeH="0" baseline="0" noProof="0" dirty="0">
              <a:ln>
                <a:noFill/>
              </a:ln>
              <a:solidFill>
                <a:schemeClr val="tx1"/>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chemeClr val="tx1"/>
                </a:solidFill>
                <a:effectLst/>
                <a:uLnTx/>
                <a:uFillTx/>
                <a:latin typeface="Arial" panose="020B0604020202020204"/>
                <a:ea typeface="+mn-ea"/>
                <a:cs typeface="+mn-cs"/>
              </a:rPr>
              <a:t>Question: </a:t>
            </a:r>
            <a:r>
              <a:rPr lang="en-GB" dirty="0">
                <a:solidFill>
                  <a:schemeClr val="tx1"/>
                </a:solidFill>
                <a:latin typeface="Arial" panose="020B0604020202020204"/>
              </a:rPr>
              <a:t>A</a:t>
            </a:r>
            <a:r>
              <a:rPr kumimoji="0" lang="en-GB" sz="1800" i="0" u="none" strike="noStrike" kern="1200" cap="none" spc="0" normalizeH="0" baseline="0" noProof="0" dirty="0">
                <a:ln>
                  <a:noFill/>
                </a:ln>
                <a:solidFill>
                  <a:schemeClr val="tx1"/>
                </a:solidFill>
                <a:effectLst/>
                <a:uLnTx/>
                <a:uFillTx/>
                <a:latin typeface="Arial" panose="020B0604020202020204"/>
                <a:ea typeface="+mn-ea"/>
                <a:cs typeface="+mn-cs"/>
              </a:rPr>
              <a:t>re there better ways of allocating resources to support your population?</a:t>
            </a:r>
          </a:p>
        </p:txBody>
      </p:sp>
      <p:pic>
        <p:nvPicPr>
          <p:cNvPr id="25" name="Picture 24" descr="A picture containing timeline&#10;&#10;Description automatically generated">
            <a:extLst>
              <a:ext uri="{FF2B5EF4-FFF2-40B4-BE49-F238E27FC236}">
                <a16:creationId xmlns:a16="http://schemas.microsoft.com/office/drawing/2014/main" id="{F97AF98E-7F5A-82CF-BA8B-8A562299BB3C}"/>
              </a:ext>
            </a:extLst>
          </p:cNvPr>
          <p:cNvPicPr>
            <a:picLocks noChangeAspect="1"/>
          </p:cNvPicPr>
          <p:nvPr/>
        </p:nvPicPr>
        <p:blipFill>
          <a:blip r:embed="rId3"/>
          <a:stretch>
            <a:fillRect/>
          </a:stretch>
        </p:blipFill>
        <p:spPr>
          <a:xfrm>
            <a:off x="428848" y="2284274"/>
            <a:ext cx="7246570" cy="4021933"/>
          </a:xfrm>
          <a:prstGeom prst="rect">
            <a:avLst/>
          </a:prstGeom>
        </p:spPr>
      </p:pic>
    </p:spTree>
    <p:extLst>
      <p:ext uri="{BB962C8B-B14F-4D97-AF65-F5344CB8AC3E}">
        <p14:creationId xmlns:p14="http://schemas.microsoft.com/office/powerpoint/2010/main" val="218141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44F4-77E3-1B95-8B55-BD2B37979735}"/>
              </a:ext>
            </a:extLst>
          </p:cNvPr>
          <p:cNvSpPr>
            <a:spLocks noGrp="1"/>
          </p:cNvSpPr>
          <p:nvPr>
            <p:ph type="title"/>
          </p:nvPr>
        </p:nvSpPr>
        <p:spPr>
          <a:xfrm>
            <a:off x="428848" y="1220191"/>
            <a:ext cx="11763152" cy="561706"/>
          </a:xfrm>
        </p:spPr>
        <p:txBody>
          <a:bodyPr>
            <a:noAutofit/>
          </a:bodyPr>
          <a:lstStyle/>
          <a:p>
            <a:pPr algn="l"/>
            <a:r>
              <a:rPr lang="en-GB" dirty="0"/>
              <a:t>How can STAR support the improvement of a pathway?</a:t>
            </a:r>
          </a:p>
        </p:txBody>
      </p:sp>
      <p:sp>
        <p:nvSpPr>
          <p:cNvPr id="4" name="Slide Number Placeholder 3">
            <a:extLst>
              <a:ext uri="{FF2B5EF4-FFF2-40B4-BE49-F238E27FC236}">
                <a16:creationId xmlns:a16="http://schemas.microsoft.com/office/drawing/2014/main" id="{112304BB-B653-2B89-5B49-47BC9B0319E6}"/>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3C3C3B">
                  <a:lumMod val="75000"/>
                  <a:lumOff val="2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AC96500-6C4F-B4E9-E5AE-5C6E7ABDC354}"/>
              </a:ext>
            </a:extLst>
          </p:cNvPr>
          <p:cNvSpPr txBox="1"/>
          <p:nvPr/>
        </p:nvSpPr>
        <p:spPr>
          <a:xfrm>
            <a:off x="8844629" y="2561401"/>
            <a:ext cx="316264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C3C3B"/>
                </a:solidFill>
                <a:effectLst/>
                <a:uLnTx/>
                <a:uFillTx/>
                <a:latin typeface="Arial" panose="020B0604020202020204"/>
                <a:ea typeface="+mn-ea"/>
                <a:cs typeface="+mn-cs"/>
              </a:rPr>
              <a:t>The STAR approach helps identify where value lies in a particular pathway and determines how the pathway  can be improved.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C3C3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C3C3B"/>
                </a:solidFill>
                <a:effectLst/>
                <a:uLnTx/>
                <a:uFillTx/>
                <a:latin typeface="Arial" panose="020B0604020202020204"/>
                <a:ea typeface="+mn-ea"/>
                <a:cs typeface="+mn-cs"/>
              </a:rPr>
              <a:t>It allows decision makers to  select interventions of </a:t>
            </a:r>
            <a:r>
              <a:rPr kumimoji="0" lang="en-GB" sz="1800" b="1" i="0" strike="noStrike" kern="1200" cap="none" spc="0" normalizeH="0" baseline="0" noProof="0" dirty="0">
                <a:ln>
                  <a:noFill/>
                </a:ln>
                <a:solidFill>
                  <a:srgbClr val="3C3C3B"/>
                </a:solidFill>
                <a:effectLst/>
                <a:uLnTx/>
                <a:uFillTx/>
                <a:latin typeface="Arial" panose="020B0604020202020204"/>
                <a:ea typeface="+mn-ea"/>
                <a:cs typeface="+mn-cs"/>
              </a:rPr>
              <a:t>best value for money (reduced cost / increased population health 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C3C3B"/>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F39755DB-0956-FEEE-5399-39FA0D538A44}"/>
              </a:ext>
            </a:extLst>
          </p:cNvPr>
          <p:cNvPicPr>
            <a:picLocks noChangeAspect="1"/>
          </p:cNvPicPr>
          <p:nvPr/>
        </p:nvPicPr>
        <p:blipFill rotWithShape="1">
          <a:blip r:embed="rId3"/>
          <a:srcRect t="2901"/>
          <a:stretch/>
        </p:blipFill>
        <p:spPr>
          <a:xfrm>
            <a:off x="428848" y="2176390"/>
            <a:ext cx="8160348" cy="3901939"/>
          </a:xfrm>
          <a:prstGeom prst="rect">
            <a:avLst/>
          </a:prstGeom>
        </p:spPr>
      </p:pic>
      <p:sp>
        <p:nvSpPr>
          <p:cNvPr id="16" name="TextBox 15">
            <a:extLst>
              <a:ext uri="{FF2B5EF4-FFF2-40B4-BE49-F238E27FC236}">
                <a16:creationId xmlns:a16="http://schemas.microsoft.com/office/drawing/2014/main" id="{F1D1F6AB-0F20-0075-B6B1-1F0F4F697027}"/>
              </a:ext>
            </a:extLst>
          </p:cNvPr>
          <p:cNvSpPr txBox="1"/>
          <p:nvPr/>
        </p:nvSpPr>
        <p:spPr>
          <a:xfrm>
            <a:off x="-20325" y="6165045"/>
            <a:ext cx="886495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3C3C3B"/>
                </a:solidFill>
                <a:effectLst/>
                <a:uLnTx/>
                <a:uFillTx/>
                <a:latin typeface="Arial" panose="020B0604020202020204"/>
                <a:ea typeface="+mn-ea"/>
                <a:cs typeface="+mn-cs"/>
              </a:rPr>
              <a:t>STAR can also be used to assess priorities across a portfolio of investments across multiple pathways.</a:t>
            </a:r>
          </a:p>
        </p:txBody>
      </p:sp>
    </p:spTree>
    <p:extLst>
      <p:ext uri="{BB962C8B-B14F-4D97-AF65-F5344CB8AC3E}">
        <p14:creationId xmlns:p14="http://schemas.microsoft.com/office/powerpoint/2010/main" val="212573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D21B-0EE6-084A-996B-4E879BA13D46}"/>
              </a:ext>
            </a:extLst>
          </p:cNvPr>
          <p:cNvSpPr>
            <a:spLocks noGrp="1"/>
          </p:cNvSpPr>
          <p:nvPr>
            <p:ph type="title"/>
          </p:nvPr>
        </p:nvSpPr>
        <p:spPr/>
        <p:txBody>
          <a:bodyPr/>
          <a:lstStyle/>
          <a:p>
            <a:r>
              <a:rPr lang="en-US" dirty="0"/>
              <a:t>Meanwhile in the real world…</a:t>
            </a:r>
          </a:p>
        </p:txBody>
      </p:sp>
      <p:sp>
        <p:nvSpPr>
          <p:cNvPr id="3" name="Text Placeholder 2">
            <a:extLst>
              <a:ext uri="{FF2B5EF4-FFF2-40B4-BE49-F238E27FC236}">
                <a16:creationId xmlns:a16="http://schemas.microsoft.com/office/drawing/2014/main" id="{721B2DAF-0C4C-0912-D3B5-FF6FB1B0AA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811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0BF4F6AD-4EFE-39A9-9A40-18FE101A1054}"/>
              </a:ext>
            </a:extLst>
          </p:cNvPr>
          <p:cNvPicPr>
            <a:picLocks noChangeAspect="1"/>
          </p:cNvPicPr>
          <p:nvPr/>
        </p:nvPicPr>
        <p:blipFill>
          <a:blip r:embed="rId2"/>
          <a:stretch>
            <a:fillRect/>
          </a:stretch>
        </p:blipFill>
        <p:spPr>
          <a:xfrm>
            <a:off x="1081605" y="142971"/>
            <a:ext cx="10028789" cy="6572058"/>
          </a:xfrm>
          <a:prstGeom prst="rect">
            <a:avLst/>
          </a:prstGeom>
        </p:spPr>
      </p:pic>
    </p:spTree>
    <p:extLst>
      <p:ext uri="{BB962C8B-B14F-4D97-AF65-F5344CB8AC3E}">
        <p14:creationId xmlns:p14="http://schemas.microsoft.com/office/powerpoint/2010/main" val="3619036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1D5B6-7670-05BE-39F1-622CDA8DF962}"/>
              </a:ext>
            </a:extLst>
          </p:cNvPr>
          <p:cNvPicPr>
            <a:picLocks noChangeAspect="1"/>
          </p:cNvPicPr>
          <p:nvPr/>
        </p:nvPicPr>
        <p:blipFill>
          <a:blip r:embed="rId2"/>
          <a:stretch>
            <a:fillRect/>
          </a:stretch>
        </p:blipFill>
        <p:spPr>
          <a:xfrm>
            <a:off x="1243163" y="142971"/>
            <a:ext cx="9705673" cy="6572058"/>
          </a:xfrm>
          <a:prstGeom prst="rect">
            <a:avLst/>
          </a:prstGeom>
        </p:spPr>
      </p:pic>
    </p:spTree>
    <p:extLst>
      <p:ext uri="{BB962C8B-B14F-4D97-AF65-F5344CB8AC3E}">
        <p14:creationId xmlns:p14="http://schemas.microsoft.com/office/powerpoint/2010/main" val="241791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F36A32-C659-F242-8652-D0F6C14888D1}"/>
              </a:ext>
            </a:extLst>
          </p:cNvPr>
          <p:cNvSpPr>
            <a:spLocks noGrp="1"/>
          </p:cNvSpPr>
          <p:nvPr>
            <p:ph type="title"/>
          </p:nvPr>
        </p:nvSpPr>
        <p:spPr>
          <a:xfrm>
            <a:off x="435000" y="1137334"/>
            <a:ext cx="11322000" cy="561706"/>
          </a:xfrm>
        </p:spPr>
        <p:txBody>
          <a:bodyPr/>
          <a:lstStyle/>
          <a:p>
            <a:r>
              <a:rPr lang="en-GB" dirty="0"/>
              <a:t>Process</a:t>
            </a:r>
          </a:p>
        </p:txBody>
      </p:sp>
      <p:sp>
        <p:nvSpPr>
          <p:cNvPr id="5" name="Text Placeholder 4">
            <a:extLst>
              <a:ext uri="{FF2B5EF4-FFF2-40B4-BE49-F238E27FC236}">
                <a16:creationId xmlns:a16="http://schemas.microsoft.com/office/drawing/2014/main" id="{10A319A1-53EA-5471-2613-692D66BA9A7E}"/>
              </a:ext>
            </a:extLst>
          </p:cNvPr>
          <p:cNvSpPr>
            <a:spLocks noGrp="1"/>
          </p:cNvSpPr>
          <p:nvPr>
            <p:ph type="body" sz="quarter" idx="13"/>
          </p:nvPr>
        </p:nvSpPr>
        <p:spPr>
          <a:xfrm>
            <a:off x="431973" y="2024749"/>
            <a:ext cx="11318875" cy="4455878"/>
          </a:xfrm>
        </p:spPr>
        <p:txBody>
          <a:bodyPr>
            <a:normAutofit/>
          </a:bodyPr>
          <a:lstStyle/>
          <a:p>
            <a:pPr marL="0" indent="0">
              <a:buNone/>
            </a:pPr>
            <a:r>
              <a:rPr lang="en-GB" dirty="0"/>
              <a:t>The project aimed to understand how to increase allocative efficiency of the COPD pathway in Nottinghamshire. It was facilitated through the following process:</a:t>
            </a:r>
          </a:p>
          <a:p>
            <a:pPr marL="0" indent="0">
              <a:buNone/>
            </a:pPr>
            <a:endParaRPr lang="en-GB" dirty="0"/>
          </a:p>
          <a:p>
            <a:pPr marL="0" indent="0">
              <a:buNone/>
            </a:pPr>
            <a:endParaRPr lang="en-GB" dirty="0"/>
          </a:p>
        </p:txBody>
      </p:sp>
      <p:sp>
        <p:nvSpPr>
          <p:cNvPr id="6" name="Text Placeholder 2">
            <a:extLst>
              <a:ext uri="{FF2B5EF4-FFF2-40B4-BE49-F238E27FC236}">
                <a16:creationId xmlns:a16="http://schemas.microsoft.com/office/drawing/2014/main" id="{3254B861-DBAA-3DE2-782D-4AF051A7DAEC}"/>
              </a:ext>
            </a:extLst>
          </p:cNvPr>
          <p:cNvSpPr txBox="1">
            <a:spLocks/>
          </p:cNvSpPr>
          <p:nvPr/>
        </p:nvSpPr>
        <p:spPr>
          <a:xfrm>
            <a:off x="8711508" y="2849078"/>
            <a:ext cx="2578655" cy="3477794"/>
          </a:xfrm>
          <a:prstGeom prst="rect">
            <a:avLst/>
          </a:prstGeom>
          <a:solidFill>
            <a:schemeClr val="bg2">
              <a:lumMod val="95000"/>
            </a:schemeClr>
          </a:solidFill>
        </p:spPr>
        <p:txBody>
          <a:bodyPr vert="horz" lIns="72000" tIns="72000" rIns="72000" bIns="72000" rtlCol="0" anchor="b">
            <a:normAutofit lnSpcReduction="10000"/>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rPr>
              <a:t>Model pathway improvements in terms of costs and population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rPr>
              <a:t>11</a:t>
            </a:r>
            <a:r>
              <a:rPr kumimoji="0" lang="en-GB" sz="1300" b="0" i="0" u="none" strike="noStrike" kern="1200" cap="none" spc="0" normalizeH="0" baseline="0" noProof="0" dirty="0">
                <a:ln>
                  <a:noFill/>
                </a:ln>
                <a:solidFill>
                  <a:srgbClr val="3B3B3A"/>
                </a:solidFill>
                <a:effectLst/>
                <a:uLnTx/>
                <a:uFillTx/>
                <a:latin typeface="Arial" panose="020B0604020202020204"/>
                <a:ea typeface="+mn-ea"/>
                <a:cs typeface="+mn-cs"/>
              </a:rPr>
              <a:t> pathway improvements were modelled using methods validated by 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0" i="0" u="none" strike="noStrike" kern="1200" cap="none" spc="0" normalizeH="0" baseline="0" noProof="0" dirty="0">
              <a:ln>
                <a:noFill/>
              </a:ln>
              <a:solidFill>
                <a:srgbClr val="3B3B3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rPr>
              <a:t>Five</a:t>
            </a:r>
            <a:r>
              <a:rPr kumimoji="0" lang="en-GB" sz="1300" b="0" i="0" u="none" strike="noStrike" kern="1200" cap="none" spc="0" normalizeH="0" baseline="0" noProof="0" dirty="0">
                <a:ln>
                  <a:noFill/>
                </a:ln>
                <a:solidFill>
                  <a:srgbClr val="3B3B3A"/>
                </a:solidFill>
                <a:effectLst/>
                <a:uLnTx/>
                <a:uFillTx/>
                <a:latin typeface="Arial" panose="020B0604020202020204"/>
                <a:ea typeface="+mn-ea"/>
                <a:cs typeface="+mn-cs"/>
              </a:rPr>
              <a:t> pathway improvements are recommended for implementation due to the modelled cost and population health gain.</a:t>
            </a:r>
          </a:p>
        </p:txBody>
      </p:sp>
      <p:grpSp>
        <p:nvGrpSpPr>
          <p:cNvPr id="23" name="Group 22">
            <a:extLst>
              <a:ext uri="{FF2B5EF4-FFF2-40B4-BE49-F238E27FC236}">
                <a16:creationId xmlns:a16="http://schemas.microsoft.com/office/drawing/2014/main" id="{FBBBB41C-B8B3-EFA7-70E1-C116EF219BF1}"/>
              </a:ext>
            </a:extLst>
          </p:cNvPr>
          <p:cNvGrpSpPr/>
          <p:nvPr/>
        </p:nvGrpSpPr>
        <p:grpSpPr>
          <a:xfrm>
            <a:off x="9640835" y="3022786"/>
            <a:ext cx="720000" cy="720000"/>
            <a:chOff x="9134569" y="3123529"/>
            <a:chExt cx="720000" cy="720000"/>
          </a:xfrm>
        </p:grpSpPr>
        <p:sp>
          <p:nvSpPr>
            <p:cNvPr id="7" name="Oval 6">
              <a:extLst>
                <a:ext uri="{FF2B5EF4-FFF2-40B4-BE49-F238E27FC236}">
                  <a16:creationId xmlns:a16="http://schemas.microsoft.com/office/drawing/2014/main" id="{B16E0740-250A-70E2-628F-99906AEEA55D}"/>
                </a:ext>
              </a:extLst>
            </p:cNvPr>
            <p:cNvSpPr/>
            <p:nvPr/>
          </p:nvSpPr>
          <p:spPr>
            <a:xfrm>
              <a:off x="9134569" y="3123529"/>
              <a:ext cx="720000" cy="720000"/>
            </a:xfrm>
            <a:prstGeom prst="ellipse">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descr="Exponential Graph with solid fill">
              <a:extLst>
                <a:ext uri="{FF2B5EF4-FFF2-40B4-BE49-F238E27FC236}">
                  <a16:creationId xmlns:a16="http://schemas.microsoft.com/office/drawing/2014/main" id="{9B8D5F7B-F77D-265C-E3D7-70C361F768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83169" y="3172129"/>
              <a:ext cx="622800" cy="622800"/>
            </a:xfrm>
            <a:prstGeom prst="rect">
              <a:avLst/>
            </a:prstGeom>
          </p:spPr>
        </p:pic>
      </p:grpSp>
      <p:sp>
        <p:nvSpPr>
          <p:cNvPr id="11" name="Text Placeholder 2">
            <a:extLst>
              <a:ext uri="{FF2B5EF4-FFF2-40B4-BE49-F238E27FC236}">
                <a16:creationId xmlns:a16="http://schemas.microsoft.com/office/drawing/2014/main" id="{61B2D498-FAD2-4213-5829-893CF4601BAD}"/>
              </a:ext>
            </a:extLst>
          </p:cNvPr>
          <p:cNvSpPr txBox="1">
            <a:spLocks/>
          </p:cNvSpPr>
          <p:nvPr/>
        </p:nvSpPr>
        <p:spPr>
          <a:xfrm>
            <a:off x="4895206" y="2849079"/>
            <a:ext cx="2578655" cy="3477794"/>
          </a:xfrm>
          <a:prstGeom prst="rect">
            <a:avLst/>
          </a:prstGeom>
          <a:solidFill>
            <a:schemeClr val="bg2">
              <a:lumMod val="95000"/>
            </a:schemeClr>
          </a:solidFill>
        </p:spPr>
        <p:txBody>
          <a:bodyPr vert="horz" lIns="72000" tIns="72000" rIns="72000" bIns="72000" rtlCol="0" anchor="b">
            <a:noAutofit/>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rPr>
              <a:t>Collaborative workshops to value the pathway and identify improvements: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rPr>
              <a:t>22</a:t>
            </a:r>
            <a:r>
              <a:rPr kumimoji="0" lang="en-GB" sz="1300" b="0" i="0" u="none" strike="noStrike" kern="1200" cap="none" spc="0" normalizeH="0" baseline="0" noProof="0" dirty="0">
                <a:ln>
                  <a:noFill/>
                </a:ln>
                <a:solidFill>
                  <a:srgbClr val="41B6E5"/>
                </a:solidFill>
                <a:effectLst/>
                <a:uLnTx/>
                <a:uFillTx/>
                <a:latin typeface="Arial" panose="020B0604020202020204"/>
                <a:ea typeface="+mn-ea"/>
                <a:cs typeface="+mn-cs"/>
              </a:rPr>
              <a:t> attendees contributed to two in-person workshops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0" i="0" u="none" strike="noStrike" kern="1200" cap="none" spc="0" normalizeH="0" baseline="0" noProof="0" dirty="0">
              <a:ln>
                <a:noFill/>
              </a:ln>
              <a:solidFill>
                <a:srgbClr val="41B6E5"/>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1B6E5"/>
                </a:solidFill>
                <a:effectLst/>
                <a:uLnTx/>
                <a:uFillTx/>
                <a:latin typeface="Arial" panose="020B0604020202020204"/>
                <a:ea typeface="+mn-ea"/>
                <a:cs typeface="+mn-cs"/>
              </a:rPr>
              <a:t>Attendees included patients, COPD clinical specialists, public health, finance, informatics, analysts and transformation.</a:t>
            </a:r>
          </a:p>
        </p:txBody>
      </p:sp>
      <p:grpSp>
        <p:nvGrpSpPr>
          <p:cNvPr id="24" name="Group 23">
            <a:extLst>
              <a:ext uri="{FF2B5EF4-FFF2-40B4-BE49-F238E27FC236}">
                <a16:creationId xmlns:a16="http://schemas.microsoft.com/office/drawing/2014/main" id="{C0635AC0-DDD2-9040-9DB9-83A6118953E7}"/>
              </a:ext>
            </a:extLst>
          </p:cNvPr>
          <p:cNvGrpSpPr/>
          <p:nvPr/>
        </p:nvGrpSpPr>
        <p:grpSpPr>
          <a:xfrm>
            <a:off x="5802675" y="3022641"/>
            <a:ext cx="720000" cy="720000"/>
            <a:chOff x="5739407" y="3213419"/>
            <a:chExt cx="720000" cy="720000"/>
          </a:xfrm>
        </p:grpSpPr>
        <p:sp>
          <p:nvSpPr>
            <p:cNvPr id="12" name="Oval 11">
              <a:extLst>
                <a:ext uri="{FF2B5EF4-FFF2-40B4-BE49-F238E27FC236}">
                  <a16:creationId xmlns:a16="http://schemas.microsoft.com/office/drawing/2014/main" id="{C9B174C5-EC3E-F920-1551-A42D2089617E}"/>
                </a:ext>
              </a:extLst>
            </p:cNvPr>
            <p:cNvSpPr/>
            <p:nvPr/>
          </p:nvSpPr>
          <p:spPr>
            <a:xfrm>
              <a:off x="5739407" y="3213419"/>
              <a:ext cx="720000" cy="720000"/>
            </a:xfrm>
            <a:prstGeom prst="ellipse">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descr="Meeting with solid fill">
              <a:extLst>
                <a:ext uri="{FF2B5EF4-FFF2-40B4-BE49-F238E27FC236}">
                  <a16:creationId xmlns:a16="http://schemas.microsoft.com/office/drawing/2014/main" id="{919D1199-AC4D-F432-44F6-A06C4F4A8A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88007" y="3262019"/>
              <a:ext cx="622800" cy="622800"/>
            </a:xfrm>
            <a:prstGeom prst="rect">
              <a:avLst/>
            </a:prstGeom>
          </p:spPr>
        </p:pic>
      </p:grpSp>
      <p:sp>
        <p:nvSpPr>
          <p:cNvPr id="9" name="Text Placeholder 2">
            <a:extLst>
              <a:ext uri="{FF2B5EF4-FFF2-40B4-BE49-F238E27FC236}">
                <a16:creationId xmlns:a16="http://schemas.microsoft.com/office/drawing/2014/main" id="{EA27001B-47A3-F543-1690-7DAE1F0F677D}"/>
              </a:ext>
            </a:extLst>
          </p:cNvPr>
          <p:cNvSpPr txBox="1">
            <a:spLocks/>
          </p:cNvSpPr>
          <p:nvPr/>
        </p:nvSpPr>
        <p:spPr>
          <a:xfrm>
            <a:off x="1096751" y="2849078"/>
            <a:ext cx="2481359" cy="3477795"/>
          </a:xfrm>
          <a:prstGeom prst="rect">
            <a:avLst/>
          </a:prstGeom>
          <a:solidFill>
            <a:schemeClr val="bg2">
              <a:lumMod val="95000"/>
            </a:schemeClr>
          </a:solidFill>
        </p:spPr>
        <p:txBody>
          <a:bodyPr vert="horz" lIns="72000" tIns="72000" rIns="72000" bIns="72000" rtlCol="0" anchor="b">
            <a:normAutofit fontScale="92500" lnSpcReduction="20000"/>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005EB8"/>
                </a:solidFill>
                <a:effectLst/>
                <a:uLnTx/>
                <a:uFillTx/>
                <a:latin typeface="Arial" panose="020B0604020202020204"/>
                <a:ea typeface="+mn-ea"/>
                <a:cs typeface="+mn-cs"/>
              </a:rPr>
              <a:t>Collect data and evidence on the pathway: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&gt;</a:t>
            </a:r>
            <a:r>
              <a:rPr kumimoji="0" lang="en-GB" sz="1400" b="1" i="0" u="none" strike="noStrike" kern="1200" cap="none" spc="0" normalizeH="0" baseline="0" noProof="0" dirty="0">
                <a:ln>
                  <a:noFill/>
                </a:ln>
                <a:solidFill>
                  <a:srgbClr val="005EB8"/>
                </a:solidFill>
                <a:effectLst/>
                <a:uLnTx/>
                <a:uFillTx/>
                <a:latin typeface="Arial" panose="020B0604020202020204"/>
                <a:ea typeface="+mn-ea"/>
                <a:cs typeface="+mn-cs"/>
              </a:rPr>
              <a:t>500</a:t>
            </a: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 COPD patients completed a preferences survey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&gt;</a:t>
            </a:r>
            <a:r>
              <a:rPr kumimoji="0" lang="en-GB" sz="1400" b="1" i="0" u="none" strike="noStrike" kern="1200" cap="none" spc="0" normalizeH="0" baseline="0" noProof="0" dirty="0">
                <a:ln>
                  <a:noFill/>
                </a:ln>
                <a:solidFill>
                  <a:srgbClr val="005EB8"/>
                </a:solidFill>
                <a:effectLst/>
                <a:uLnTx/>
                <a:uFillTx/>
                <a:latin typeface="Arial" panose="020B0604020202020204"/>
                <a:ea typeface="+mn-ea"/>
                <a:cs typeface="+mn-cs"/>
              </a:rPr>
              <a:t>64</a:t>
            </a: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 publications were part of the literature review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&gt;</a:t>
            </a:r>
            <a:r>
              <a:rPr kumimoji="0" lang="en-GB" sz="1400" b="1" i="0" u="none" strike="noStrike" kern="1200" cap="none" spc="0" normalizeH="0" baseline="0" noProof="0" dirty="0">
                <a:ln>
                  <a:noFill/>
                </a:ln>
                <a:solidFill>
                  <a:srgbClr val="005EB8"/>
                </a:solidFill>
                <a:effectLst/>
                <a:uLnTx/>
                <a:uFillTx/>
                <a:latin typeface="Arial" panose="020B0604020202020204"/>
                <a:ea typeface="+mn-ea"/>
                <a:cs typeface="+mn-cs"/>
              </a:rPr>
              <a:t>100</a:t>
            </a:r>
            <a:r>
              <a:rPr kumimoji="0" lang="en-GB" sz="1400" b="0" i="0" u="none" strike="noStrike" kern="1200" cap="none" spc="0" normalizeH="0" baseline="0" noProof="0" dirty="0">
                <a:ln>
                  <a:noFill/>
                </a:ln>
                <a:solidFill>
                  <a:srgbClr val="005EB8"/>
                </a:solidFill>
                <a:effectLst/>
                <a:uLnTx/>
                <a:uFillTx/>
                <a:latin typeface="Arial" panose="020B0604020202020204"/>
                <a:ea typeface="+mn-ea"/>
                <a:cs typeface="+mn-cs"/>
              </a:rPr>
              <a:t> data points were collected looking at costs, activity and health gain.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B80EF2C0-AD74-2A40-8E11-B99770D97818}"/>
              </a:ext>
            </a:extLst>
          </p:cNvPr>
          <p:cNvGrpSpPr/>
          <p:nvPr/>
        </p:nvGrpSpPr>
        <p:grpSpPr>
          <a:xfrm>
            <a:off x="1977430" y="3022641"/>
            <a:ext cx="720000" cy="720000"/>
            <a:chOff x="1984033" y="3099882"/>
            <a:chExt cx="720000" cy="720000"/>
          </a:xfrm>
        </p:grpSpPr>
        <p:sp>
          <p:nvSpPr>
            <p:cNvPr id="10" name="Oval 9">
              <a:extLst>
                <a:ext uri="{FF2B5EF4-FFF2-40B4-BE49-F238E27FC236}">
                  <a16:creationId xmlns:a16="http://schemas.microsoft.com/office/drawing/2014/main" id="{371AEC6D-77C1-2C7C-C48E-55C471F2397A}"/>
                </a:ext>
              </a:extLst>
            </p:cNvPr>
            <p:cNvSpPr/>
            <p:nvPr/>
          </p:nvSpPr>
          <p:spPr>
            <a:xfrm>
              <a:off x="1984033" y="3099882"/>
              <a:ext cx="720000" cy="720000"/>
            </a:xfrm>
            <a:prstGeom prst="ellipse">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descr="Bar chart with solid fill">
              <a:extLst>
                <a:ext uri="{FF2B5EF4-FFF2-40B4-BE49-F238E27FC236}">
                  <a16:creationId xmlns:a16="http://schemas.microsoft.com/office/drawing/2014/main" id="{4317B8FA-5463-B098-B768-359C8A6B58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055912" y="3148482"/>
              <a:ext cx="576242" cy="576242"/>
            </a:xfrm>
            <a:prstGeom prst="rect">
              <a:avLst/>
            </a:prstGeom>
          </p:spPr>
        </p:pic>
      </p:grpSp>
      <p:sp>
        <p:nvSpPr>
          <p:cNvPr id="2" name="Arrow: Right 1">
            <a:extLst>
              <a:ext uri="{FF2B5EF4-FFF2-40B4-BE49-F238E27FC236}">
                <a16:creationId xmlns:a16="http://schemas.microsoft.com/office/drawing/2014/main" id="{93049494-C36D-FE9D-7352-B257E46E1209}"/>
              </a:ext>
            </a:extLst>
          </p:cNvPr>
          <p:cNvSpPr/>
          <p:nvPr/>
        </p:nvSpPr>
        <p:spPr>
          <a:xfrm>
            <a:off x="3947613" y="4500933"/>
            <a:ext cx="628909" cy="484632"/>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664875B-77A0-A089-4DA3-5BA7BEA62A31}"/>
              </a:ext>
            </a:extLst>
          </p:cNvPr>
          <p:cNvSpPr/>
          <p:nvPr/>
        </p:nvSpPr>
        <p:spPr>
          <a:xfrm>
            <a:off x="2962275" y="6480627"/>
            <a:ext cx="6400800"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82828"/>
                </a:solidFill>
                <a:effectLst/>
                <a:uLnTx/>
                <a:uFillTx/>
                <a:latin typeface="Arial" panose="020B0604020202020204"/>
                <a:ea typeface="+mn-ea"/>
                <a:cs typeface="+mn-cs"/>
                <a:hlinkClick r:id="rId8" action="ppaction://hlinksldjump"/>
              </a:rPr>
              <a:t>More details on the project process are on page 12</a:t>
            </a:r>
            <a:endParaRPr kumimoji="0" lang="en-GB" sz="1400" b="1" i="1" u="none" strike="noStrike" kern="1200" cap="none" spc="0" normalizeH="0" baseline="0" noProof="0" dirty="0">
              <a:ln>
                <a:noFill/>
              </a:ln>
              <a:solidFill>
                <a:srgbClr val="282828"/>
              </a:solidFill>
              <a:effectLst/>
              <a:uLnTx/>
              <a:uFillTx/>
              <a:latin typeface="Arial" panose="020B0604020202020204"/>
              <a:ea typeface="+mn-ea"/>
              <a:cs typeface="+mn-cs"/>
            </a:endParaRPr>
          </a:p>
        </p:txBody>
      </p:sp>
      <p:sp>
        <p:nvSpPr>
          <p:cNvPr id="15" name="Footer Placeholder 2">
            <a:extLst>
              <a:ext uri="{FF2B5EF4-FFF2-40B4-BE49-F238E27FC236}">
                <a16:creationId xmlns:a16="http://schemas.microsoft.com/office/drawing/2014/main" id="{66141841-E89A-6C3B-BCAC-B4E190A2A3B4}"/>
              </a:ext>
            </a:extLst>
          </p:cNvPr>
          <p:cNvSpPr txBox="1">
            <a:spLocks/>
          </p:cNvSpPr>
          <p:nvPr/>
        </p:nvSpPr>
        <p:spPr>
          <a:xfrm>
            <a:off x="4038600" y="445022"/>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lumMod val="75000"/>
                    <a:lumOff val="25000"/>
                  </a:srgbClr>
                </a:solidFill>
                <a:effectLst/>
                <a:uLnTx/>
                <a:uFillTx/>
                <a:latin typeface="Arial" panose="020B0604020202020204"/>
                <a:ea typeface="+mn-ea"/>
                <a:cs typeface="+mn-cs"/>
              </a:rPr>
              <a:t>Executive Summary: Smarter Spending in Population Health </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21" name="Slide Number Placeholder 5">
            <a:extLst>
              <a:ext uri="{FF2B5EF4-FFF2-40B4-BE49-F238E27FC236}">
                <a16:creationId xmlns:a16="http://schemas.microsoft.com/office/drawing/2014/main" id="{B21BB2CA-8F37-517C-16F0-2F3E4715CC8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282828">
                  <a:lumMod val="75000"/>
                  <a:lumOff val="25000"/>
                </a:srgbClr>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25C33032-80A7-BD2C-3586-22D103E57F1F}"/>
              </a:ext>
            </a:extLst>
          </p:cNvPr>
          <p:cNvCxnSpPr>
            <a:cxnSpLocks/>
          </p:cNvCxnSpPr>
          <p:nvPr/>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6CCAA3A7-A98F-1084-41CB-2083B543B7F6}"/>
              </a:ext>
            </a:extLst>
          </p:cNvPr>
          <p:cNvSpPr/>
          <p:nvPr/>
        </p:nvSpPr>
        <p:spPr>
          <a:xfrm>
            <a:off x="7778230" y="4500933"/>
            <a:ext cx="628909" cy="484632"/>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3830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7F01-4879-1AF3-7EF4-4C333889E0F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12FA3D-774C-D190-4354-F09C8BB4C59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4F16F41-48EA-426A-E869-25AC4C6AA718}"/>
              </a:ext>
            </a:extLst>
          </p:cNvPr>
          <p:cNvPicPr>
            <a:picLocks noChangeAspect="1"/>
          </p:cNvPicPr>
          <p:nvPr/>
        </p:nvPicPr>
        <p:blipFill>
          <a:blip r:embed="rId2"/>
          <a:stretch>
            <a:fillRect/>
          </a:stretch>
        </p:blipFill>
        <p:spPr>
          <a:xfrm>
            <a:off x="577272" y="0"/>
            <a:ext cx="11037455" cy="6858000"/>
          </a:xfrm>
          <a:prstGeom prst="rect">
            <a:avLst/>
          </a:prstGeom>
        </p:spPr>
      </p:pic>
    </p:spTree>
    <p:extLst>
      <p:ext uri="{BB962C8B-B14F-4D97-AF65-F5344CB8AC3E}">
        <p14:creationId xmlns:p14="http://schemas.microsoft.com/office/powerpoint/2010/main" val="258367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2611065-8978-E341-9721-D8AA24B31F2E}"/>
              </a:ext>
            </a:extLst>
          </p:cNvPr>
          <p:cNvGraphicFramePr>
            <a:graphicFrameLocks/>
          </p:cNvGraphicFramePr>
          <p:nvPr>
            <p:extLst>
              <p:ext uri="{D42A27DB-BD31-4B8C-83A1-F6EECF244321}">
                <p14:modId xmlns:p14="http://schemas.microsoft.com/office/powerpoint/2010/main" val="2899819420"/>
              </p:ext>
            </p:extLst>
          </p:nvPr>
        </p:nvGraphicFramePr>
        <p:xfrm>
          <a:off x="571020" y="406399"/>
          <a:ext cx="11049960" cy="573334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CC7C413-A640-651A-A782-D864E6C51411}"/>
              </a:ext>
            </a:extLst>
          </p:cNvPr>
          <p:cNvSpPr>
            <a:spLocks noGrp="1"/>
          </p:cNvSpPr>
          <p:nvPr>
            <p:ph type="sldNum" sz="quarter" idx="12"/>
          </p:nvPr>
        </p:nvSpPr>
        <p:spPr/>
        <p:txBody>
          <a:bodyPr/>
          <a:lstStyle/>
          <a:p>
            <a:fld id="{DFCA9D46-5061-CB44-B974-7368B75C86DF}" type="slidenum">
              <a:rPr lang="en-US" smtClean="0"/>
              <a:pPr/>
              <a:t>4</a:t>
            </a:fld>
            <a:endParaRPr lang="en-US"/>
          </a:p>
        </p:txBody>
      </p:sp>
    </p:spTree>
    <p:extLst>
      <p:ext uri="{BB962C8B-B14F-4D97-AF65-F5344CB8AC3E}">
        <p14:creationId xmlns:p14="http://schemas.microsoft.com/office/powerpoint/2010/main" val="387803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79">
            <a:extLst>
              <a:ext uri="{FF2B5EF4-FFF2-40B4-BE49-F238E27FC236}">
                <a16:creationId xmlns:a16="http://schemas.microsoft.com/office/drawing/2014/main" id="{15C59A36-56DF-42BB-263F-C58FF0BE30BB}"/>
              </a:ext>
            </a:extLst>
          </p:cNvPr>
          <p:cNvSpPr>
            <a:spLocks noGrp="1"/>
          </p:cNvSpPr>
          <p:nvPr>
            <p:ph type="body" sz="quarter" idx="13"/>
          </p:nvPr>
        </p:nvSpPr>
        <p:spPr>
          <a:xfrm>
            <a:off x="383826" y="1898837"/>
            <a:ext cx="11342490" cy="639401"/>
          </a:xfrm>
          <a:noFill/>
        </p:spPr>
        <p:txBody>
          <a:bodyPr>
            <a:normAutofit/>
          </a:bodyPr>
          <a:lstStyle/>
          <a:p>
            <a:pPr marL="0" indent="0">
              <a:buNone/>
            </a:pPr>
            <a:r>
              <a:rPr lang="en-GB" sz="1900" dirty="0"/>
              <a:t>The following pathway improvements have been modelled and are recommended for implementation as they are likely to lead to the most health generation per pound spent. </a:t>
            </a:r>
          </a:p>
          <a:p>
            <a:pPr marL="0" indent="0">
              <a:buNone/>
            </a:pPr>
            <a:endParaRPr lang="en-GB" sz="1600" dirty="0"/>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solidFill>
                <a:schemeClr val="tx1"/>
              </a:solidFill>
            </a:endParaRPr>
          </a:p>
        </p:txBody>
      </p:sp>
      <p:sp>
        <p:nvSpPr>
          <p:cNvPr id="52" name="Freeform: Shape 51">
            <a:extLst>
              <a:ext uri="{FF2B5EF4-FFF2-40B4-BE49-F238E27FC236}">
                <a16:creationId xmlns:a16="http://schemas.microsoft.com/office/drawing/2014/main" id="{CBE38FC3-02D2-5B7D-06B4-6D904F16C332}"/>
              </a:ext>
            </a:extLst>
          </p:cNvPr>
          <p:cNvSpPr/>
          <p:nvPr/>
        </p:nvSpPr>
        <p:spPr>
          <a:xfrm>
            <a:off x="432000" y="2671192"/>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200" b="1" i="1" u="none" strike="noStrike" kern="1200" cap="none" spc="0" normalizeH="0" baseline="0" noProof="0" dirty="0">
                <a:ln>
                  <a:noFill/>
                </a:ln>
                <a:solidFill>
                  <a:srgbClr val="005EB8"/>
                </a:solidFill>
                <a:effectLst/>
                <a:uLnTx/>
                <a:uFillTx/>
                <a:latin typeface="Arial" panose="020B0604020202020204"/>
                <a:ea typeface="+mn-ea"/>
                <a:cs typeface="+mn-cs"/>
              </a:rPr>
              <a:t>Improving case-finding by targeted COPD screening</a:t>
            </a:r>
            <a:endParaRPr kumimoji="0" lang="en-GB" sz="12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53" name="Rectangle: Rounded Corners 52" descr="Treasure chest outline">
            <a:extLst>
              <a:ext uri="{FF2B5EF4-FFF2-40B4-BE49-F238E27FC236}">
                <a16:creationId xmlns:a16="http://schemas.microsoft.com/office/drawing/2014/main" id="{EAFEF3AD-E900-C798-4123-AA3378D25179}"/>
              </a:ext>
            </a:extLst>
          </p:cNvPr>
          <p:cNvSpPr/>
          <p:nvPr/>
        </p:nvSpPr>
        <p:spPr>
          <a:xfrm>
            <a:off x="369473" y="3687826"/>
            <a:ext cx="435529" cy="435529"/>
          </a:xfrm>
          <a:prstGeom prst="roundRect">
            <a:avLst>
              <a:gd name="adj" fmla="val 1667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Freeform: Shape 53">
            <a:extLst>
              <a:ext uri="{FF2B5EF4-FFF2-40B4-BE49-F238E27FC236}">
                <a16:creationId xmlns:a16="http://schemas.microsoft.com/office/drawing/2014/main" id="{E8FB4591-EE4C-B5F3-6AC9-0E3C2F03B819}"/>
              </a:ext>
            </a:extLst>
          </p:cNvPr>
          <p:cNvSpPr/>
          <p:nvPr/>
        </p:nvSpPr>
        <p:spPr>
          <a:xfrm>
            <a:off x="845488" y="3537243"/>
            <a:ext cx="1632993" cy="712866"/>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Yearly savings through early diagnoses (&gt;£1.3m)</a:t>
            </a:r>
          </a:p>
        </p:txBody>
      </p:sp>
      <p:sp>
        <p:nvSpPr>
          <p:cNvPr id="55" name="Rectangle: Rounded Corners 54" descr="Medical with solid fill">
            <a:extLst>
              <a:ext uri="{FF2B5EF4-FFF2-40B4-BE49-F238E27FC236}">
                <a16:creationId xmlns:a16="http://schemas.microsoft.com/office/drawing/2014/main" id="{FC92AC86-7456-FC4C-8C94-1188EFF92057}"/>
              </a:ext>
            </a:extLst>
          </p:cNvPr>
          <p:cNvSpPr/>
          <p:nvPr/>
        </p:nvSpPr>
        <p:spPr>
          <a:xfrm>
            <a:off x="367821" y="4476469"/>
            <a:ext cx="435529" cy="435529"/>
          </a:xfrm>
          <a:prstGeom prst="roundRect">
            <a:avLst>
              <a:gd name="adj" fmla="val 1667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Freeform: Shape 55">
            <a:extLst>
              <a:ext uri="{FF2B5EF4-FFF2-40B4-BE49-F238E27FC236}">
                <a16:creationId xmlns:a16="http://schemas.microsoft.com/office/drawing/2014/main" id="{B71A678D-5524-E166-B691-F8DF94C5B135}"/>
              </a:ext>
            </a:extLst>
          </p:cNvPr>
          <p:cNvSpPr/>
          <p:nvPr/>
        </p:nvSpPr>
        <p:spPr>
          <a:xfrm>
            <a:off x="876840" y="4306192"/>
            <a:ext cx="1632993" cy="712866"/>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~2,600 additional cases of COPD identified per year</a:t>
            </a:r>
          </a:p>
        </p:txBody>
      </p:sp>
      <p:sp>
        <p:nvSpPr>
          <p:cNvPr id="57" name="Freeform: Shape 56">
            <a:extLst>
              <a:ext uri="{FF2B5EF4-FFF2-40B4-BE49-F238E27FC236}">
                <a16:creationId xmlns:a16="http://schemas.microsoft.com/office/drawing/2014/main" id="{061E7718-8340-D2B4-B656-0F42122FBD39}"/>
              </a:ext>
            </a:extLst>
          </p:cNvPr>
          <p:cNvSpPr/>
          <p:nvPr/>
        </p:nvSpPr>
        <p:spPr>
          <a:xfrm>
            <a:off x="2736121" y="2671192"/>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41B6E5"/>
                </a:solidFill>
                <a:effectLst/>
                <a:uLnTx/>
                <a:uFillTx/>
                <a:latin typeface="Arial" panose="020B0604020202020204"/>
                <a:ea typeface="+mn-ea"/>
                <a:cs typeface="+mn-cs"/>
              </a:rPr>
              <a:t>Making every contact count – ‘very brief advice’ on smoking cessation</a:t>
            </a:r>
            <a:endParaRPr kumimoji="0" lang="en-GB" sz="1200" b="0" i="0" u="none" strike="noStrike" kern="1200" cap="none" spc="0" normalizeH="0" baseline="0" noProof="0" dirty="0">
              <a:ln>
                <a:noFill/>
              </a:ln>
              <a:solidFill>
                <a:srgbClr val="41B6E5"/>
              </a:solidFill>
              <a:effectLst/>
              <a:uLnTx/>
              <a:uFillTx/>
              <a:latin typeface="Arial" panose="020B0604020202020204"/>
              <a:ea typeface="+mn-ea"/>
              <a:cs typeface="+mn-cs"/>
            </a:endParaRPr>
          </a:p>
        </p:txBody>
      </p:sp>
      <p:sp>
        <p:nvSpPr>
          <p:cNvPr id="58" name="Rectangle: Rounded Corners 57" descr="Treasure chest outline">
            <a:extLst>
              <a:ext uri="{FF2B5EF4-FFF2-40B4-BE49-F238E27FC236}">
                <a16:creationId xmlns:a16="http://schemas.microsoft.com/office/drawing/2014/main" id="{F1E6951B-B25B-A69E-2CC6-36B38A4340A4}"/>
              </a:ext>
            </a:extLst>
          </p:cNvPr>
          <p:cNvSpPr/>
          <p:nvPr/>
        </p:nvSpPr>
        <p:spPr>
          <a:xfrm>
            <a:off x="2673594" y="3690529"/>
            <a:ext cx="435529" cy="435529"/>
          </a:xfrm>
          <a:prstGeom prst="roundRect">
            <a:avLst>
              <a:gd name="adj" fmla="val 16670"/>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Freeform: Shape 58">
            <a:extLst>
              <a:ext uri="{FF2B5EF4-FFF2-40B4-BE49-F238E27FC236}">
                <a16:creationId xmlns:a16="http://schemas.microsoft.com/office/drawing/2014/main" id="{4BE2A148-3CCA-8471-C1B2-BA40A4A993BF}"/>
              </a:ext>
            </a:extLst>
          </p:cNvPr>
          <p:cNvSpPr/>
          <p:nvPr/>
        </p:nvSpPr>
        <p:spPr>
          <a:xfrm>
            <a:off x="3149608" y="3539946"/>
            <a:ext cx="1632993" cy="710163"/>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Cost saving through reduction in AECOPDs (~£2,000)</a:t>
            </a:r>
          </a:p>
        </p:txBody>
      </p:sp>
      <p:sp>
        <p:nvSpPr>
          <p:cNvPr id="60" name="Rectangle: Rounded Corners 59" descr="Heart with pulse with solid fill">
            <a:extLst>
              <a:ext uri="{FF2B5EF4-FFF2-40B4-BE49-F238E27FC236}">
                <a16:creationId xmlns:a16="http://schemas.microsoft.com/office/drawing/2014/main" id="{5D294547-C8D9-74F0-4C80-2F1C2F3DF162}"/>
              </a:ext>
            </a:extLst>
          </p:cNvPr>
          <p:cNvSpPr/>
          <p:nvPr/>
        </p:nvSpPr>
        <p:spPr>
          <a:xfrm>
            <a:off x="2671942" y="4479172"/>
            <a:ext cx="435529" cy="435529"/>
          </a:xfrm>
          <a:prstGeom prst="roundRect">
            <a:avLst>
              <a:gd name="adj" fmla="val 1667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Freeform: Shape 60">
            <a:extLst>
              <a:ext uri="{FF2B5EF4-FFF2-40B4-BE49-F238E27FC236}">
                <a16:creationId xmlns:a16="http://schemas.microsoft.com/office/drawing/2014/main" id="{FC3434E9-C2FD-C58B-11C3-C9C6F3345EC2}"/>
              </a:ext>
            </a:extLst>
          </p:cNvPr>
          <p:cNvSpPr/>
          <p:nvPr/>
        </p:nvSpPr>
        <p:spPr>
          <a:xfrm>
            <a:off x="3180960" y="4308896"/>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~243 quitters per year</a:t>
            </a:r>
          </a:p>
        </p:txBody>
      </p:sp>
      <p:sp>
        <p:nvSpPr>
          <p:cNvPr id="62" name="Freeform: Shape 61">
            <a:extLst>
              <a:ext uri="{FF2B5EF4-FFF2-40B4-BE49-F238E27FC236}">
                <a16:creationId xmlns:a16="http://schemas.microsoft.com/office/drawing/2014/main" id="{A84A8273-BEC5-E39E-C805-5A356AC828A8}"/>
              </a:ext>
            </a:extLst>
          </p:cNvPr>
          <p:cNvSpPr/>
          <p:nvPr/>
        </p:nvSpPr>
        <p:spPr>
          <a:xfrm>
            <a:off x="5040241" y="2671192"/>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3B3B3A">
                    <a:lumMod val="60000"/>
                    <a:lumOff val="40000"/>
                  </a:srgbClr>
                </a:solidFill>
                <a:effectLst/>
                <a:uLnTx/>
                <a:uFillTx/>
                <a:latin typeface="Arial" panose="020B0604020202020204"/>
                <a:ea typeface="+mn-ea"/>
                <a:cs typeface="+mn-cs"/>
              </a:rPr>
              <a:t>Conducting patient’s yearly reviews through group consultations</a:t>
            </a:r>
            <a:endParaRPr kumimoji="0" lang="en-GB" sz="1200" b="0" i="0" u="none" strike="noStrike" kern="1200" cap="none" spc="0" normalizeH="0" baseline="0" noProof="0" dirty="0">
              <a:ln>
                <a:noFill/>
              </a:ln>
              <a:solidFill>
                <a:srgbClr val="3B3B3A">
                  <a:lumMod val="60000"/>
                  <a:lumOff val="40000"/>
                </a:srgbClr>
              </a:solidFill>
              <a:effectLst/>
              <a:uLnTx/>
              <a:uFillTx/>
              <a:latin typeface="Arial" panose="020B0604020202020204"/>
              <a:ea typeface="+mn-ea"/>
              <a:cs typeface="+mn-cs"/>
            </a:endParaRPr>
          </a:p>
        </p:txBody>
      </p:sp>
      <p:sp>
        <p:nvSpPr>
          <p:cNvPr id="63" name="Rectangle: Rounded Corners 62" descr="Piggy Bank with solid fill">
            <a:extLst>
              <a:ext uri="{FF2B5EF4-FFF2-40B4-BE49-F238E27FC236}">
                <a16:creationId xmlns:a16="http://schemas.microsoft.com/office/drawing/2014/main" id="{48F03A88-6019-F5B4-729F-EBD903AA09E3}"/>
              </a:ext>
            </a:extLst>
          </p:cNvPr>
          <p:cNvSpPr/>
          <p:nvPr/>
        </p:nvSpPr>
        <p:spPr>
          <a:xfrm>
            <a:off x="4977714" y="3690529"/>
            <a:ext cx="435529" cy="435529"/>
          </a:xfrm>
          <a:prstGeom prst="roundRect">
            <a:avLst>
              <a:gd name="adj" fmla="val 16670"/>
            </a:avLst>
          </a:prstGeom>
          <a:blipFill>
            <a:blip r:embed="rId11">
              <a:extLs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539D62F5-88F0-D380-2776-C8798EAEFB70}"/>
              </a:ext>
            </a:extLst>
          </p:cNvPr>
          <p:cNvSpPr/>
          <p:nvPr/>
        </p:nvSpPr>
        <p:spPr>
          <a:xfrm>
            <a:off x="5423362" y="3537244"/>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Cost neutral</a:t>
            </a:r>
          </a:p>
        </p:txBody>
      </p:sp>
      <p:sp>
        <p:nvSpPr>
          <p:cNvPr id="65" name="Rectangle: Rounded Corners 64" descr="Business Growth with solid fill">
            <a:extLst>
              <a:ext uri="{FF2B5EF4-FFF2-40B4-BE49-F238E27FC236}">
                <a16:creationId xmlns:a16="http://schemas.microsoft.com/office/drawing/2014/main" id="{E375B418-1B20-8287-1D82-D8E0B46A0621}"/>
              </a:ext>
            </a:extLst>
          </p:cNvPr>
          <p:cNvSpPr/>
          <p:nvPr/>
        </p:nvSpPr>
        <p:spPr>
          <a:xfrm>
            <a:off x="4976062" y="4479172"/>
            <a:ext cx="435529" cy="435529"/>
          </a:xfrm>
          <a:prstGeom prst="roundRect">
            <a:avLst>
              <a:gd name="adj" fmla="val 16670"/>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Freeform: Shape 65">
            <a:extLst>
              <a:ext uri="{FF2B5EF4-FFF2-40B4-BE49-F238E27FC236}">
                <a16:creationId xmlns:a16="http://schemas.microsoft.com/office/drawing/2014/main" id="{E17AA224-B9DC-D31A-4831-C3D6B59CFA3B}"/>
              </a:ext>
            </a:extLst>
          </p:cNvPr>
          <p:cNvSpPr/>
          <p:nvPr/>
        </p:nvSpPr>
        <p:spPr>
          <a:xfrm>
            <a:off x="5485081" y="4308895"/>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~6,074 more patients having a yearly review </a:t>
            </a:r>
          </a:p>
        </p:txBody>
      </p:sp>
      <p:sp>
        <p:nvSpPr>
          <p:cNvPr id="67" name="Freeform: Shape 66">
            <a:extLst>
              <a:ext uri="{FF2B5EF4-FFF2-40B4-BE49-F238E27FC236}">
                <a16:creationId xmlns:a16="http://schemas.microsoft.com/office/drawing/2014/main" id="{2C8862FA-DFF6-2B46-1B01-585025AB151C}"/>
              </a:ext>
            </a:extLst>
          </p:cNvPr>
          <p:cNvSpPr/>
          <p:nvPr/>
        </p:nvSpPr>
        <p:spPr>
          <a:xfrm>
            <a:off x="7344362" y="2671192"/>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002F86"/>
                </a:solidFill>
                <a:effectLst/>
                <a:uLnTx/>
                <a:uFillTx/>
                <a:latin typeface="Arial" panose="020B0604020202020204"/>
                <a:ea typeface="+mn-ea"/>
                <a:cs typeface="+mn-cs"/>
              </a:rPr>
              <a:t>Introducing referral pathways to Breathe Easy</a:t>
            </a:r>
            <a:endParaRPr kumimoji="0" lang="en-GB" sz="1200" b="0" i="0" u="none" strike="noStrike" kern="1200" cap="none" spc="0" normalizeH="0" baseline="0" noProof="0" dirty="0">
              <a:ln>
                <a:noFill/>
              </a:ln>
              <a:solidFill>
                <a:srgbClr val="002F86"/>
              </a:solidFill>
              <a:effectLst/>
              <a:uLnTx/>
              <a:uFillTx/>
              <a:latin typeface="Arial" panose="020B0604020202020204"/>
              <a:ea typeface="+mn-ea"/>
              <a:cs typeface="+mn-cs"/>
            </a:endParaRPr>
          </a:p>
        </p:txBody>
      </p:sp>
      <p:sp>
        <p:nvSpPr>
          <p:cNvPr id="68" name="Rectangle: Rounded Corners 67" descr="Coins with solid fill">
            <a:extLst>
              <a:ext uri="{FF2B5EF4-FFF2-40B4-BE49-F238E27FC236}">
                <a16:creationId xmlns:a16="http://schemas.microsoft.com/office/drawing/2014/main" id="{003B5ABE-EF39-A0E2-81AF-30A329D712F0}"/>
              </a:ext>
            </a:extLst>
          </p:cNvPr>
          <p:cNvSpPr/>
          <p:nvPr/>
        </p:nvSpPr>
        <p:spPr>
          <a:xfrm>
            <a:off x="7281836" y="3690529"/>
            <a:ext cx="435529" cy="435529"/>
          </a:xfrm>
          <a:prstGeom prst="roundRect">
            <a:avLst>
              <a:gd name="adj" fmla="val 16670"/>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Freeform: Shape 68">
            <a:extLst>
              <a:ext uri="{FF2B5EF4-FFF2-40B4-BE49-F238E27FC236}">
                <a16:creationId xmlns:a16="http://schemas.microsoft.com/office/drawing/2014/main" id="{B3F485F6-CF95-3768-3A97-855361AF1C82}"/>
              </a:ext>
            </a:extLst>
          </p:cNvPr>
          <p:cNvSpPr/>
          <p:nvPr/>
        </p:nvSpPr>
        <p:spPr>
          <a:xfrm>
            <a:off x="7757850" y="3539947"/>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Inexpensive intervention (&lt;£2,700)</a:t>
            </a:r>
          </a:p>
        </p:txBody>
      </p:sp>
      <p:sp>
        <p:nvSpPr>
          <p:cNvPr id="70" name="Rectangle: Rounded Corners 69" descr="Business Growth with solid fill">
            <a:extLst>
              <a:ext uri="{FF2B5EF4-FFF2-40B4-BE49-F238E27FC236}">
                <a16:creationId xmlns:a16="http://schemas.microsoft.com/office/drawing/2014/main" id="{BA543B55-B56B-C4B6-05BC-2BFB729C2D86}"/>
              </a:ext>
            </a:extLst>
          </p:cNvPr>
          <p:cNvSpPr/>
          <p:nvPr/>
        </p:nvSpPr>
        <p:spPr>
          <a:xfrm>
            <a:off x="7280184" y="4479172"/>
            <a:ext cx="435529" cy="435529"/>
          </a:xfrm>
          <a:prstGeom prst="roundRect">
            <a:avLst>
              <a:gd name="adj" fmla="val 16670"/>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Freeform: Shape 70">
            <a:extLst>
              <a:ext uri="{FF2B5EF4-FFF2-40B4-BE49-F238E27FC236}">
                <a16:creationId xmlns:a16="http://schemas.microsoft.com/office/drawing/2014/main" id="{F03B954D-BBDD-0ACC-3427-F0C3C69D645A}"/>
              </a:ext>
            </a:extLst>
          </p:cNvPr>
          <p:cNvSpPr/>
          <p:nvPr/>
        </p:nvSpPr>
        <p:spPr>
          <a:xfrm>
            <a:off x="7789202" y="4308895"/>
            <a:ext cx="1632993" cy="710161"/>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Large net population health gain for cost</a:t>
            </a:r>
          </a:p>
        </p:txBody>
      </p:sp>
      <p:sp>
        <p:nvSpPr>
          <p:cNvPr id="72" name="Freeform: Shape 71">
            <a:extLst>
              <a:ext uri="{FF2B5EF4-FFF2-40B4-BE49-F238E27FC236}">
                <a16:creationId xmlns:a16="http://schemas.microsoft.com/office/drawing/2014/main" id="{EDF73213-6CA3-A05C-8592-9B20CCF9A439}"/>
              </a:ext>
            </a:extLst>
          </p:cNvPr>
          <p:cNvSpPr/>
          <p:nvPr/>
        </p:nvSpPr>
        <p:spPr>
          <a:xfrm>
            <a:off x="9648483" y="2671192"/>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a:ln>
                  <a:noFill/>
                </a:ln>
                <a:solidFill>
                  <a:srgbClr val="00A399"/>
                </a:solidFill>
                <a:effectLst/>
                <a:uLnTx/>
                <a:uFillTx/>
                <a:latin typeface="Arial" panose="020B0604020202020204"/>
                <a:ea typeface="+mn-ea"/>
                <a:cs typeface="+mn-cs"/>
              </a:rPr>
              <a:t>Improving uptake to smoking cessation services</a:t>
            </a:r>
            <a:endParaRPr kumimoji="0" lang="en-GB" sz="1200" b="0" i="0" u="none" strike="noStrike" kern="1200" cap="none" spc="0" normalizeH="0" baseline="0" noProof="0">
              <a:ln>
                <a:noFill/>
              </a:ln>
              <a:solidFill>
                <a:srgbClr val="00A399"/>
              </a:solidFill>
              <a:effectLst/>
              <a:uLnTx/>
              <a:uFillTx/>
              <a:latin typeface="Arial" panose="020B0604020202020204"/>
              <a:ea typeface="+mn-ea"/>
              <a:cs typeface="+mn-cs"/>
            </a:endParaRPr>
          </a:p>
        </p:txBody>
      </p:sp>
      <p:sp>
        <p:nvSpPr>
          <p:cNvPr id="73" name="Rectangle: Rounded Corners 72" descr="Coins with solid fill">
            <a:extLst>
              <a:ext uri="{FF2B5EF4-FFF2-40B4-BE49-F238E27FC236}">
                <a16:creationId xmlns:a16="http://schemas.microsoft.com/office/drawing/2014/main" id="{A01F0196-6CE4-291D-3738-7F43068EE308}"/>
              </a:ext>
            </a:extLst>
          </p:cNvPr>
          <p:cNvSpPr/>
          <p:nvPr/>
        </p:nvSpPr>
        <p:spPr>
          <a:xfrm>
            <a:off x="9616324" y="3687826"/>
            <a:ext cx="435529" cy="435529"/>
          </a:xfrm>
          <a:prstGeom prst="roundRect">
            <a:avLst>
              <a:gd name="adj" fmla="val 16670"/>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Freeform: Shape 73">
            <a:extLst>
              <a:ext uri="{FF2B5EF4-FFF2-40B4-BE49-F238E27FC236}">
                <a16:creationId xmlns:a16="http://schemas.microsoft.com/office/drawing/2014/main" id="{4DF8893A-87C0-EC6C-9EF3-429752DF1CE3}"/>
              </a:ext>
            </a:extLst>
          </p:cNvPr>
          <p:cNvSpPr/>
          <p:nvPr/>
        </p:nvSpPr>
        <p:spPr>
          <a:xfrm>
            <a:off x="10068724" y="3537244"/>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Cost inducing but effective (£69k - £76k)</a:t>
            </a:r>
          </a:p>
        </p:txBody>
      </p:sp>
      <p:sp>
        <p:nvSpPr>
          <p:cNvPr id="75" name="Rectangle: Rounded Corners 74" descr="Heart with pulse with solid fill">
            <a:extLst>
              <a:ext uri="{FF2B5EF4-FFF2-40B4-BE49-F238E27FC236}">
                <a16:creationId xmlns:a16="http://schemas.microsoft.com/office/drawing/2014/main" id="{54A80878-80DE-5A47-82BF-BF674273C24A}"/>
              </a:ext>
            </a:extLst>
          </p:cNvPr>
          <p:cNvSpPr/>
          <p:nvPr/>
        </p:nvSpPr>
        <p:spPr>
          <a:xfrm>
            <a:off x="9600319" y="4476469"/>
            <a:ext cx="435529" cy="435529"/>
          </a:xfrm>
          <a:prstGeom prst="roundRect">
            <a:avLst>
              <a:gd name="adj" fmla="val 16670"/>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eform: Shape 75">
            <a:extLst>
              <a:ext uri="{FF2B5EF4-FFF2-40B4-BE49-F238E27FC236}">
                <a16:creationId xmlns:a16="http://schemas.microsoft.com/office/drawing/2014/main" id="{7A279FAD-84EA-0CDC-4485-B609F359048F}"/>
              </a:ext>
            </a:extLst>
          </p:cNvPr>
          <p:cNvSpPr/>
          <p:nvPr/>
        </p:nvSpPr>
        <p:spPr>
          <a:xfrm>
            <a:off x="10093323" y="4306193"/>
            <a:ext cx="1632993" cy="710160"/>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~1,088 more quitters per year</a:t>
            </a:r>
          </a:p>
        </p:txBody>
      </p:sp>
      <p:sp>
        <p:nvSpPr>
          <p:cNvPr id="78" name="Title 77">
            <a:extLst>
              <a:ext uri="{FF2B5EF4-FFF2-40B4-BE49-F238E27FC236}">
                <a16:creationId xmlns:a16="http://schemas.microsoft.com/office/drawing/2014/main" id="{2C1B499C-13CE-2E4D-0F10-B84C2398BC3E}"/>
              </a:ext>
            </a:extLst>
          </p:cNvPr>
          <p:cNvSpPr>
            <a:spLocks noGrp="1"/>
          </p:cNvSpPr>
          <p:nvPr>
            <p:ph type="title"/>
          </p:nvPr>
        </p:nvSpPr>
        <p:spPr/>
        <p:txBody>
          <a:bodyPr/>
          <a:lstStyle/>
          <a:p>
            <a:r>
              <a:rPr lang="en-GB" dirty="0"/>
              <a:t>Recommendations</a:t>
            </a:r>
          </a:p>
        </p:txBody>
      </p:sp>
      <p:sp>
        <p:nvSpPr>
          <p:cNvPr id="18" name="Rectangle: Rounded Corners 17" descr="Doctor female with solid fill">
            <a:extLst>
              <a:ext uri="{FF2B5EF4-FFF2-40B4-BE49-F238E27FC236}">
                <a16:creationId xmlns:a16="http://schemas.microsoft.com/office/drawing/2014/main" id="{7D7854A9-17DC-AC2A-B331-7D1B8B52E191}"/>
              </a:ext>
            </a:extLst>
          </p:cNvPr>
          <p:cNvSpPr/>
          <p:nvPr/>
        </p:nvSpPr>
        <p:spPr>
          <a:xfrm>
            <a:off x="395606" y="5210378"/>
            <a:ext cx="435529" cy="435529"/>
          </a:xfrm>
          <a:prstGeom prst="roundRect">
            <a:avLst>
              <a:gd name="adj" fmla="val 16670"/>
            </a:avLst>
          </a:prstGeom>
          <a: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ECC17E5D-8A69-A7C6-90E2-7D8369B93EE3}"/>
              </a:ext>
            </a:extLst>
          </p:cNvPr>
          <p:cNvSpPr/>
          <p:nvPr/>
        </p:nvSpPr>
        <p:spPr>
          <a:xfrm>
            <a:off x="856514" y="5079930"/>
            <a:ext cx="1632993" cy="74870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Address priority: Improving case management in primary care</a:t>
            </a:r>
          </a:p>
        </p:txBody>
      </p:sp>
      <p:sp>
        <p:nvSpPr>
          <p:cNvPr id="20" name="Rectangle: Rounded Corners 19" descr="No smoking with solid fill">
            <a:extLst>
              <a:ext uri="{FF2B5EF4-FFF2-40B4-BE49-F238E27FC236}">
                <a16:creationId xmlns:a16="http://schemas.microsoft.com/office/drawing/2014/main" id="{C67CB612-C5D8-64C1-9504-8B134771D84D}"/>
              </a:ext>
            </a:extLst>
          </p:cNvPr>
          <p:cNvSpPr/>
          <p:nvPr/>
        </p:nvSpPr>
        <p:spPr>
          <a:xfrm>
            <a:off x="2673594" y="5213081"/>
            <a:ext cx="435529" cy="435529"/>
          </a:xfrm>
          <a:prstGeom prst="roundRect">
            <a:avLst>
              <a:gd name="adj" fmla="val 16670"/>
            </a:avLst>
          </a:prstGeom>
          <a: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762F5DC7-4970-2E89-252E-FAA0C8FC4DE2}"/>
              </a:ext>
            </a:extLst>
          </p:cNvPr>
          <p:cNvSpPr/>
          <p:nvPr/>
        </p:nvSpPr>
        <p:spPr>
          <a:xfrm>
            <a:off x="3160634" y="5082633"/>
            <a:ext cx="1632993" cy="748703"/>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Address priority: Stopping more people from smoking and helping more people to quit</a:t>
            </a:r>
          </a:p>
        </p:txBody>
      </p:sp>
      <p:sp>
        <p:nvSpPr>
          <p:cNvPr id="22" name="Rectangle: Rounded Corners 21" descr="Doctor female with solid fill">
            <a:extLst>
              <a:ext uri="{FF2B5EF4-FFF2-40B4-BE49-F238E27FC236}">
                <a16:creationId xmlns:a16="http://schemas.microsoft.com/office/drawing/2014/main" id="{F7A85930-DDB9-9BBF-F858-803F9D14686D}"/>
              </a:ext>
            </a:extLst>
          </p:cNvPr>
          <p:cNvSpPr/>
          <p:nvPr/>
        </p:nvSpPr>
        <p:spPr>
          <a:xfrm>
            <a:off x="4977714" y="5213081"/>
            <a:ext cx="435529" cy="435529"/>
          </a:xfrm>
          <a:prstGeom prst="roundRect">
            <a:avLst>
              <a:gd name="adj" fmla="val 16670"/>
            </a:avLst>
          </a:prstGeom>
          <a: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81238F17-A345-0451-134F-7161B5758EB0}"/>
              </a:ext>
            </a:extLst>
          </p:cNvPr>
          <p:cNvSpPr/>
          <p:nvPr/>
        </p:nvSpPr>
        <p:spPr>
          <a:xfrm>
            <a:off x="5464755" y="5082634"/>
            <a:ext cx="1632993" cy="74870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Address priority: Improving case management in primary care</a:t>
            </a:r>
          </a:p>
        </p:txBody>
      </p:sp>
      <p:sp>
        <p:nvSpPr>
          <p:cNvPr id="24" name="Rectangle: Rounded Corners 23" descr="Business Growth with solid fill">
            <a:extLst>
              <a:ext uri="{FF2B5EF4-FFF2-40B4-BE49-F238E27FC236}">
                <a16:creationId xmlns:a16="http://schemas.microsoft.com/office/drawing/2014/main" id="{8AAF8FF4-E53C-21C0-BD0B-5C82013D6C0B}"/>
              </a:ext>
            </a:extLst>
          </p:cNvPr>
          <p:cNvSpPr/>
          <p:nvPr/>
        </p:nvSpPr>
        <p:spPr>
          <a:xfrm>
            <a:off x="7281836" y="5213081"/>
            <a:ext cx="435529" cy="435529"/>
          </a:xfrm>
          <a:prstGeom prst="roundRect">
            <a:avLst>
              <a:gd name="adj" fmla="val 16670"/>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216EF33C-5DB8-27BC-CC70-031473A7109E}"/>
              </a:ext>
            </a:extLst>
          </p:cNvPr>
          <p:cNvSpPr/>
          <p:nvPr/>
        </p:nvSpPr>
        <p:spPr>
          <a:xfrm>
            <a:off x="7768876" y="5082634"/>
            <a:ext cx="1632993" cy="759884"/>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Address priority: Improving uptake of tertiary prevention services</a:t>
            </a:r>
          </a:p>
        </p:txBody>
      </p:sp>
      <p:sp>
        <p:nvSpPr>
          <p:cNvPr id="26" name="Rectangle: Rounded Corners 25" descr="No smoking with solid fill">
            <a:extLst>
              <a:ext uri="{FF2B5EF4-FFF2-40B4-BE49-F238E27FC236}">
                <a16:creationId xmlns:a16="http://schemas.microsoft.com/office/drawing/2014/main" id="{51761D64-8B6B-554C-7C13-B9C0E64748AA}"/>
              </a:ext>
            </a:extLst>
          </p:cNvPr>
          <p:cNvSpPr/>
          <p:nvPr/>
        </p:nvSpPr>
        <p:spPr>
          <a:xfrm>
            <a:off x="9616324" y="5210378"/>
            <a:ext cx="435529" cy="435529"/>
          </a:xfrm>
          <a:prstGeom prst="roundRect">
            <a:avLst>
              <a:gd name="adj" fmla="val 16670"/>
            </a:avLst>
          </a:prstGeom>
          <a: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E41B9ACE-F562-E8C6-14A6-F5F4A759C310}"/>
              </a:ext>
            </a:extLst>
          </p:cNvPr>
          <p:cNvSpPr/>
          <p:nvPr/>
        </p:nvSpPr>
        <p:spPr>
          <a:xfrm>
            <a:off x="10093322" y="5079930"/>
            <a:ext cx="1608395" cy="759884"/>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Address priority: Stopping more people from smoking and helping more people to quit</a:t>
            </a:r>
          </a:p>
        </p:txBody>
      </p:sp>
      <p:sp>
        <p:nvSpPr>
          <p:cNvPr id="2" name="Footer Placeholder 2">
            <a:extLst>
              <a:ext uri="{FF2B5EF4-FFF2-40B4-BE49-F238E27FC236}">
                <a16:creationId xmlns:a16="http://schemas.microsoft.com/office/drawing/2014/main" id="{583AF10F-0267-57E6-A502-BC1551A5134F}"/>
              </a:ext>
            </a:extLst>
          </p:cNvPr>
          <p:cNvSpPr txBox="1">
            <a:spLocks/>
          </p:cNvSpPr>
          <p:nvPr/>
        </p:nvSpPr>
        <p:spPr>
          <a:xfrm>
            <a:off x="4038600" y="445022"/>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2828">
                    <a:lumMod val="75000"/>
                    <a:lumOff val="25000"/>
                  </a:srgbClr>
                </a:solidFill>
                <a:effectLst/>
                <a:uLnTx/>
                <a:uFillTx/>
                <a:latin typeface="Arial" panose="020B0604020202020204"/>
                <a:ea typeface="+mn-ea"/>
                <a:cs typeface="+mn-cs"/>
              </a:rPr>
              <a:t>Executive Summary: Smarter Spending in Population Health </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4" name="Slide Number Placeholder 5">
            <a:extLst>
              <a:ext uri="{FF2B5EF4-FFF2-40B4-BE49-F238E27FC236}">
                <a16:creationId xmlns:a16="http://schemas.microsoft.com/office/drawing/2014/main" id="{5F207A4F-B352-5095-53DD-5D68EE2D530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282828">
                  <a:lumMod val="75000"/>
                  <a:lumOff val="25000"/>
                </a:srgbClr>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45E8EEF3-E57D-601F-981C-2F225AF97D04}"/>
              </a:ext>
            </a:extLst>
          </p:cNvPr>
          <p:cNvCxnSpPr>
            <a:cxnSpLocks/>
          </p:cNvCxnSpPr>
          <p:nvPr/>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1B58AB-5743-3A6C-92C6-22428BB69F8F}"/>
              </a:ext>
            </a:extLst>
          </p:cNvPr>
          <p:cNvSpPr txBox="1"/>
          <p:nvPr/>
        </p:nvSpPr>
        <p:spPr>
          <a:xfrm>
            <a:off x="383826" y="5862502"/>
            <a:ext cx="11342490" cy="10336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282828"/>
                </a:solidFill>
                <a:effectLst/>
                <a:uLnTx/>
                <a:uFillTx/>
                <a:latin typeface="Arial" panose="020B0604020202020204"/>
                <a:ea typeface="+mn-ea"/>
                <a:cs typeface="+mn-cs"/>
              </a:rPr>
              <a:t>If implemented, these interventions are expected to result in £408k-872k increase on costs and a 34.24 percentage point increase to population health (best case scenario). </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28282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82828"/>
                </a:solidFill>
                <a:effectLst/>
                <a:uLnTx/>
                <a:uFillTx/>
                <a:latin typeface="Arial" panose="020B0604020202020204"/>
                <a:ea typeface="+mn-ea"/>
                <a:cs typeface="+mn-cs"/>
                <a:hlinkClick r:id="rId31" action="ppaction://hlinksldjump"/>
              </a:rPr>
              <a:t>More details on intervention, recommendations and next steps on pages 20-38</a:t>
            </a:r>
            <a:endParaRPr kumimoji="0" lang="en-GB" sz="1400" b="1" i="1" u="none" strike="noStrike" kern="1200" cap="none" spc="0" normalizeH="0" baseline="0" noProof="0" dirty="0">
              <a:ln>
                <a:noFill/>
              </a:ln>
              <a:solidFill>
                <a:srgbClr val="2828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5199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F36A32-C659-F242-8652-D0F6C14888D1}"/>
              </a:ext>
            </a:extLst>
          </p:cNvPr>
          <p:cNvSpPr>
            <a:spLocks noGrp="1"/>
          </p:cNvSpPr>
          <p:nvPr>
            <p:ph type="title"/>
          </p:nvPr>
        </p:nvSpPr>
        <p:spPr>
          <a:xfrm>
            <a:off x="435000" y="1137334"/>
            <a:ext cx="11322000" cy="561706"/>
          </a:xfrm>
        </p:spPr>
        <p:txBody>
          <a:bodyPr/>
          <a:lstStyle/>
          <a:p>
            <a:r>
              <a:rPr lang="en-GB" dirty="0"/>
              <a:t>Process</a:t>
            </a:r>
          </a:p>
        </p:txBody>
      </p:sp>
      <p:sp>
        <p:nvSpPr>
          <p:cNvPr id="5" name="Text Placeholder 4">
            <a:extLst>
              <a:ext uri="{FF2B5EF4-FFF2-40B4-BE49-F238E27FC236}">
                <a16:creationId xmlns:a16="http://schemas.microsoft.com/office/drawing/2014/main" id="{10A319A1-53EA-5471-2613-692D66BA9A7E}"/>
              </a:ext>
            </a:extLst>
          </p:cNvPr>
          <p:cNvSpPr>
            <a:spLocks noGrp="1"/>
          </p:cNvSpPr>
          <p:nvPr>
            <p:ph type="body" sz="quarter" idx="13"/>
          </p:nvPr>
        </p:nvSpPr>
        <p:spPr>
          <a:xfrm>
            <a:off x="431973" y="2024749"/>
            <a:ext cx="11318875" cy="4455878"/>
          </a:xfrm>
        </p:spPr>
        <p:txBody>
          <a:bodyPr>
            <a:normAutofit/>
          </a:bodyPr>
          <a:lstStyle/>
          <a:p>
            <a:pPr marL="0" indent="0">
              <a:buNone/>
            </a:pPr>
            <a:r>
              <a:rPr lang="en-GB"/>
              <a:t>The project aimed to understand how to increase allocative efficiency of the COPD pathway in Gloucestershire. It was facilitated through the following process:</a:t>
            </a:r>
          </a:p>
          <a:p>
            <a:pPr marL="0" indent="0">
              <a:buNone/>
            </a:pPr>
            <a:endParaRPr lang="en-GB"/>
          </a:p>
          <a:p>
            <a:pPr marL="0" indent="0">
              <a:buNone/>
            </a:pPr>
            <a:endParaRPr lang="en-GB"/>
          </a:p>
        </p:txBody>
      </p:sp>
      <p:sp>
        <p:nvSpPr>
          <p:cNvPr id="6" name="Text Placeholder 2">
            <a:extLst>
              <a:ext uri="{FF2B5EF4-FFF2-40B4-BE49-F238E27FC236}">
                <a16:creationId xmlns:a16="http://schemas.microsoft.com/office/drawing/2014/main" id="{3254B861-DBAA-3DE2-782D-4AF051A7DAEC}"/>
              </a:ext>
            </a:extLst>
          </p:cNvPr>
          <p:cNvSpPr txBox="1">
            <a:spLocks/>
          </p:cNvSpPr>
          <p:nvPr/>
        </p:nvSpPr>
        <p:spPr>
          <a:xfrm>
            <a:off x="8711508" y="2849078"/>
            <a:ext cx="2578655" cy="3477794"/>
          </a:xfrm>
          <a:prstGeom prst="rect">
            <a:avLst/>
          </a:prstGeom>
          <a:solidFill>
            <a:schemeClr val="bg2">
              <a:lumMod val="95000"/>
            </a:schemeClr>
          </a:solidFill>
        </p:spPr>
        <p:txBody>
          <a:bodyPr vert="horz" lIns="72000" tIns="72000" rIns="72000" bIns="72000" rtlCol="0" anchor="b">
            <a:normAutofit lnSpcReduction="10000"/>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3B3B3A"/>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3B3B3A"/>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rPr>
              <a:t>Model pathway improvements in terms of costs and population health:</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3B3B3A"/>
              </a:solidFill>
              <a:effectLst/>
              <a:uLnTx/>
              <a:uFillTx/>
              <a:latin typeface="Arial" panose="020B0604020202020204"/>
              <a:ea typeface="+mn-ea"/>
              <a:cs typeface="+mn-cs"/>
            </a:endParaRPr>
          </a:p>
          <a:p>
            <a:pPr>
              <a:spcBef>
                <a:spcPts val="0"/>
              </a:spcBef>
              <a:defRPr/>
            </a:pPr>
            <a:r>
              <a:rPr lang="en-GB" sz="1300" b="1" dirty="0">
                <a:solidFill>
                  <a:srgbClr val="3B3B3A"/>
                </a:solidFill>
                <a:latin typeface="Arial" panose="020B0604020202020204"/>
              </a:rPr>
              <a:t>12</a:t>
            </a:r>
            <a:r>
              <a:rPr lang="en-GB" sz="1300" dirty="0">
                <a:solidFill>
                  <a:srgbClr val="3B3B3A"/>
                </a:solidFill>
                <a:latin typeface="Arial" panose="020B0604020202020204"/>
              </a:rPr>
              <a:t> pathway improvements were modelled using methods validated by LSE</a:t>
            </a:r>
          </a:p>
          <a:p>
            <a:pPr>
              <a:spcBef>
                <a:spcPts val="0"/>
              </a:spcBef>
              <a:defRPr/>
            </a:pPr>
            <a:endParaRPr lang="en-GB" sz="1300" dirty="0">
              <a:solidFill>
                <a:srgbClr val="3B3B3A"/>
              </a:solidFill>
              <a:latin typeface="Arial" panose="020B0604020202020204"/>
            </a:endParaRPr>
          </a:p>
          <a:p>
            <a:pPr>
              <a:spcBef>
                <a:spcPts val="0"/>
              </a:spcBef>
              <a:defRPr/>
            </a:pPr>
            <a:r>
              <a:rPr lang="en-GB" sz="1300" b="1" dirty="0">
                <a:solidFill>
                  <a:srgbClr val="3B3B3A"/>
                </a:solidFill>
                <a:latin typeface="Arial" panose="020B0604020202020204"/>
              </a:rPr>
              <a:t>Five</a:t>
            </a:r>
            <a:r>
              <a:rPr kumimoji="0" lang="en-GB" sz="1300" i="0" u="none" strike="noStrike" kern="1200" cap="none" spc="0" normalizeH="0" baseline="0" noProof="0" dirty="0">
                <a:ln>
                  <a:noFill/>
                </a:ln>
                <a:solidFill>
                  <a:srgbClr val="3B3B3A"/>
                </a:solidFill>
                <a:effectLst/>
                <a:uLnTx/>
                <a:uFillTx/>
                <a:latin typeface="Arial" panose="020B0604020202020204"/>
                <a:ea typeface="+mn-ea"/>
                <a:cs typeface="+mn-cs"/>
              </a:rPr>
              <a:t> pathway improvements are recommended for implementation due to the modelled cost and population health gain.</a:t>
            </a:r>
          </a:p>
        </p:txBody>
      </p:sp>
      <p:grpSp>
        <p:nvGrpSpPr>
          <p:cNvPr id="23" name="Group 22">
            <a:extLst>
              <a:ext uri="{FF2B5EF4-FFF2-40B4-BE49-F238E27FC236}">
                <a16:creationId xmlns:a16="http://schemas.microsoft.com/office/drawing/2014/main" id="{FBBBB41C-B8B3-EFA7-70E1-C116EF219BF1}"/>
              </a:ext>
            </a:extLst>
          </p:cNvPr>
          <p:cNvGrpSpPr/>
          <p:nvPr/>
        </p:nvGrpSpPr>
        <p:grpSpPr>
          <a:xfrm>
            <a:off x="9640835" y="3022786"/>
            <a:ext cx="720000" cy="720000"/>
            <a:chOff x="9134569" y="3123529"/>
            <a:chExt cx="720000" cy="720000"/>
          </a:xfrm>
        </p:grpSpPr>
        <p:sp>
          <p:nvSpPr>
            <p:cNvPr id="7" name="Oval 6">
              <a:extLst>
                <a:ext uri="{FF2B5EF4-FFF2-40B4-BE49-F238E27FC236}">
                  <a16:creationId xmlns:a16="http://schemas.microsoft.com/office/drawing/2014/main" id="{B16E0740-250A-70E2-628F-99906AEEA55D}"/>
                </a:ext>
              </a:extLst>
            </p:cNvPr>
            <p:cNvSpPr/>
            <p:nvPr/>
          </p:nvSpPr>
          <p:spPr>
            <a:xfrm>
              <a:off x="9134569" y="3123529"/>
              <a:ext cx="720000" cy="720000"/>
            </a:xfrm>
            <a:prstGeom prst="ellipse">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descr="Exponential Graph with solid fill">
              <a:extLst>
                <a:ext uri="{FF2B5EF4-FFF2-40B4-BE49-F238E27FC236}">
                  <a16:creationId xmlns:a16="http://schemas.microsoft.com/office/drawing/2014/main" id="{9B8D5F7B-F77D-265C-E3D7-70C361F768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83169" y="3172129"/>
              <a:ext cx="622800" cy="622800"/>
            </a:xfrm>
            <a:prstGeom prst="rect">
              <a:avLst/>
            </a:prstGeom>
          </p:spPr>
        </p:pic>
      </p:grpSp>
      <p:sp>
        <p:nvSpPr>
          <p:cNvPr id="11" name="Text Placeholder 2">
            <a:extLst>
              <a:ext uri="{FF2B5EF4-FFF2-40B4-BE49-F238E27FC236}">
                <a16:creationId xmlns:a16="http://schemas.microsoft.com/office/drawing/2014/main" id="{61B2D498-FAD2-4213-5829-893CF4601BAD}"/>
              </a:ext>
            </a:extLst>
          </p:cNvPr>
          <p:cNvSpPr txBox="1">
            <a:spLocks/>
          </p:cNvSpPr>
          <p:nvPr/>
        </p:nvSpPr>
        <p:spPr>
          <a:xfrm>
            <a:off x="4895206" y="2849079"/>
            <a:ext cx="2578655" cy="3477794"/>
          </a:xfrm>
          <a:prstGeom prst="rect">
            <a:avLst/>
          </a:prstGeom>
          <a:solidFill>
            <a:schemeClr val="bg2">
              <a:lumMod val="95000"/>
            </a:schemeClr>
          </a:solidFill>
        </p:spPr>
        <p:txBody>
          <a:bodyPr vert="horz" lIns="72000" tIns="72000" rIns="72000" bIns="72000" rtlCol="0" anchor="b">
            <a:noAutofit/>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41B6E5"/>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41B6E5"/>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rPr>
              <a:t>Collaborative workshops to value the pathway and identify improvements: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a:spcBef>
                <a:spcPts val="0"/>
              </a:spcBef>
              <a:defRPr/>
            </a:pPr>
            <a:r>
              <a:rPr lang="en-GB" sz="1300" b="1" dirty="0">
                <a:solidFill>
                  <a:srgbClr val="41B6E5"/>
                </a:solidFill>
                <a:latin typeface="Arial" panose="020B0604020202020204"/>
              </a:rPr>
              <a:t>28</a:t>
            </a:r>
            <a:r>
              <a:rPr lang="en-GB" sz="1300" dirty="0">
                <a:solidFill>
                  <a:srgbClr val="41B6E5"/>
                </a:solidFill>
                <a:latin typeface="Arial" panose="020B0604020202020204"/>
              </a:rPr>
              <a:t> attendees contributed to two in-person workshops</a:t>
            </a:r>
          </a:p>
          <a:p>
            <a:pPr marL="0" indent="0">
              <a:spcBef>
                <a:spcPts val="0"/>
              </a:spcBef>
              <a:buNone/>
              <a:defRPr/>
            </a:pPr>
            <a:endParaRPr lang="en-GB" sz="1300" dirty="0">
              <a:solidFill>
                <a:srgbClr val="41B6E5"/>
              </a:solidFill>
              <a:latin typeface="Arial" panose="020B0604020202020204"/>
            </a:endParaRPr>
          </a:p>
          <a:p>
            <a:pPr>
              <a:spcBef>
                <a:spcPts val="0"/>
              </a:spcBef>
              <a:defRPr/>
            </a:pPr>
            <a:r>
              <a:rPr kumimoji="0" lang="en-GB" sz="1300" i="0" u="none" strike="noStrike" kern="1200" cap="none" spc="0" normalizeH="0" baseline="0" noProof="0" dirty="0">
                <a:ln>
                  <a:noFill/>
                </a:ln>
                <a:solidFill>
                  <a:srgbClr val="41B6E5"/>
                </a:solidFill>
                <a:effectLst/>
                <a:uLnTx/>
                <a:uFillTx/>
                <a:latin typeface="Arial" panose="020B0604020202020204"/>
                <a:ea typeface="+mn-ea"/>
                <a:cs typeface="+mn-cs"/>
              </a:rPr>
              <a:t>Attendees included patients, COPD clinical specialists, public health, finance, informatics, analysts and transformation managers.</a:t>
            </a:r>
          </a:p>
        </p:txBody>
      </p:sp>
      <p:grpSp>
        <p:nvGrpSpPr>
          <p:cNvPr id="24" name="Group 23">
            <a:extLst>
              <a:ext uri="{FF2B5EF4-FFF2-40B4-BE49-F238E27FC236}">
                <a16:creationId xmlns:a16="http://schemas.microsoft.com/office/drawing/2014/main" id="{C0635AC0-DDD2-9040-9DB9-83A6118953E7}"/>
              </a:ext>
            </a:extLst>
          </p:cNvPr>
          <p:cNvGrpSpPr/>
          <p:nvPr/>
        </p:nvGrpSpPr>
        <p:grpSpPr>
          <a:xfrm>
            <a:off x="5802675" y="3022641"/>
            <a:ext cx="720000" cy="720000"/>
            <a:chOff x="5739407" y="3213419"/>
            <a:chExt cx="720000" cy="720000"/>
          </a:xfrm>
        </p:grpSpPr>
        <p:sp>
          <p:nvSpPr>
            <p:cNvPr id="12" name="Oval 11">
              <a:extLst>
                <a:ext uri="{FF2B5EF4-FFF2-40B4-BE49-F238E27FC236}">
                  <a16:creationId xmlns:a16="http://schemas.microsoft.com/office/drawing/2014/main" id="{C9B174C5-EC3E-F920-1551-A42D2089617E}"/>
                </a:ext>
              </a:extLst>
            </p:cNvPr>
            <p:cNvSpPr/>
            <p:nvPr/>
          </p:nvSpPr>
          <p:spPr>
            <a:xfrm>
              <a:off x="5739407" y="3213419"/>
              <a:ext cx="720000" cy="720000"/>
            </a:xfrm>
            <a:prstGeom prst="ellipse">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descr="Meeting with solid fill">
              <a:extLst>
                <a:ext uri="{FF2B5EF4-FFF2-40B4-BE49-F238E27FC236}">
                  <a16:creationId xmlns:a16="http://schemas.microsoft.com/office/drawing/2014/main" id="{919D1199-AC4D-F432-44F6-A06C4F4A8A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88007" y="3262019"/>
              <a:ext cx="622800" cy="622800"/>
            </a:xfrm>
            <a:prstGeom prst="rect">
              <a:avLst/>
            </a:prstGeom>
          </p:spPr>
        </p:pic>
      </p:grpSp>
      <p:sp>
        <p:nvSpPr>
          <p:cNvPr id="9" name="Text Placeholder 2">
            <a:extLst>
              <a:ext uri="{FF2B5EF4-FFF2-40B4-BE49-F238E27FC236}">
                <a16:creationId xmlns:a16="http://schemas.microsoft.com/office/drawing/2014/main" id="{EA27001B-47A3-F543-1690-7DAE1F0F677D}"/>
              </a:ext>
            </a:extLst>
          </p:cNvPr>
          <p:cNvSpPr txBox="1">
            <a:spLocks/>
          </p:cNvSpPr>
          <p:nvPr/>
        </p:nvSpPr>
        <p:spPr>
          <a:xfrm>
            <a:off x="1096751" y="2849078"/>
            <a:ext cx="2481359" cy="3477795"/>
          </a:xfrm>
          <a:prstGeom prst="rect">
            <a:avLst/>
          </a:prstGeom>
          <a:solidFill>
            <a:schemeClr val="bg2">
              <a:lumMod val="95000"/>
            </a:schemeClr>
          </a:solidFill>
        </p:spPr>
        <p:txBody>
          <a:bodyPr vert="horz" lIns="72000" tIns="72000" rIns="72000" bIns="72000" rtlCol="0" anchor="b">
            <a:normAutofit fontScale="92500" lnSpcReduction="20000"/>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005EB8"/>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500" b="1" i="0" u="none" strike="noStrike" kern="1200" cap="none" spc="0" normalizeH="0" baseline="0" noProof="0" dirty="0">
                <a:ln>
                  <a:noFill/>
                </a:ln>
                <a:solidFill>
                  <a:srgbClr val="005EB8"/>
                </a:solidFill>
                <a:effectLst/>
                <a:uLnTx/>
                <a:uFillTx/>
                <a:latin typeface="Arial" panose="020B0604020202020204"/>
                <a:ea typeface="+mn-ea"/>
                <a:cs typeface="+mn-cs"/>
              </a:rPr>
              <a:t>Collect data and evidence on the pathway:</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rgbClr val="005EB8"/>
              </a:solidFill>
              <a:effectLst/>
              <a:uLnTx/>
              <a:uFillTx/>
              <a:latin typeface="Arial" panose="020B0604020202020204"/>
              <a:ea typeface="+mn-ea"/>
              <a:cs typeface="+mn-cs"/>
            </a:endParaRPr>
          </a:p>
          <a:p>
            <a:pPr>
              <a:spcBef>
                <a:spcPts val="0"/>
              </a:spcBef>
              <a:defRPr/>
            </a:pPr>
            <a:r>
              <a:rPr lang="en-GB" sz="1400" dirty="0">
                <a:solidFill>
                  <a:srgbClr val="005EB8"/>
                </a:solidFill>
                <a:latin typeface="Arial" panose="020B0604020202020204"/>
              </a:rPr>
              <a:t>&gt;</a:t>
            </a:r>
            <a:r>
              <a:rPr lang="en-GB" sz="1400" b="1" dirty="0">
                <a:solidFill>
                  <a:srgbClr val="005EB8"/>
                </a:solidFill>
                <a:latin typeface="Arial" panose="020B0604020202020204"/>
              </a:rPr>
              <a:t>500</a:t>
            </a:r>
            <a:r>
              <a:rPr lang="en-GB" sz="1400" dirty="0">
                <a:solidFill>
                  <a:srgbClr val="005EB8"/>
                </a:solidFill>
                <a:latin typeface="Arial" panose="020B0604020202020204"/>
              </a:rPr>
              <a:t> COPD patients completed a preferences survey</a:t>
            </a:r>
          </a:p>
          <a:p>
            <a:pPr marL="0" indent="0">
              <a:spcBef>
                <a:spcPts val="0"/>
              </a:spcBef>
              <a:buNone/>
              <a:defRPr/>
            </a:pPr>
            <a:endParaRPr lang="en-GB" sz="1400" dirty="0">
              <a:solidFill>
                <a:srgbClr val="005EB8"/>
              </a:solidFill>
              <a:latin typeface="Arial" panose="020B0604020202020204"/>
            </a:endParaRPr>
          </a:p>
          <a:p>
            <a:pPr>
              <a:spcBef>
                <a:spcPts val="0"/>
              </a:spcBef>
              <a:defRPr/>
            </a:pPr>
            <a:r>
              <a:rPr kumimoji="0" lang="en-GB" sz="1400" i="0" u="none" strike="noStrike" kern="1200" cap="none" spc="0" normalizeH="0" baseline="0" noProof="0" dirty="0">
                <a:ln>
                  <a:noFill/>
                </a:ln>
                <a:solidFill>
                  <a:srgbClr val="005EB8"/>
                </a:solidFill>
                <a:effectLst/>
                <a:uLnTx/>
                <a:uFillTx/>
                <a:latin typeface="Arial" panose="020B0604020202020204"/>
                <a:ea typeface="+mn-ea"/>
                <a:cs typeface="+mn-cs"/>
              </a:rPr>
              <a:t>&gt;</a:t>
            </a:r>
            <a:r>
              <a:rPr lang="en-GB" sz="1400" b="1" dirty="0">
                <a:solidFill>
                  <a:srgbClr val="005EB8"/>
                </a:solidFill>
                <a:latin typeface="Arial" panose="020B0604020202020204"/>
              </a:rPr>
              <a:t>64</a:t>
            </a:r>
            <a:r>
              <a:rPr kumimoji="0" lang="en-GB" sz="1400" i="0" u="none" strike="noStrike" kern="1200" cap="none" spc="0" normalizeH="0" baseline="0" noProof="0" dirty="0">
                <a:ln>
                  <a:noFill/>
                </a:ln>
                <a:solidFill>
                  <a:srgbClr val="005EB8"/>
                </a:solidFill>
                <a:effectLst/>
                <a:uLnTx/>
                <a:uFillTx/>
                <a:latin typeface="Arial" panose="020B0604020202020204"/>
                <a:ea typeface="+mn-ea"/>
                <a:cs typeface="+mn-cs"/>
              </a:rPr>
              <a:t> publications were part of the literature review</a:t>
            </a:r>
          </a:p>
          <a:p>
            <a:pPr marL="0" indent="0">
              <a:spcBef>
                <a:spcPts val="0"/>
              </a:spcBef>
              <a:buNone/>
              <a:defRPr/>
            </a:pPr>
            <a:endParaRPr kumimoji="0" lang="en-GB" sz="1400" i="0" u="none" strike="noStrike" kern="1200" cap="none" spc="0" normalizeH="0" baseline="0" noProof="0" dirty="0">
              <a:ln>
                <a:noFill/>
              </a:ln>
              <a:solidFill>
                <a:srgbClr val="005EB8"/>
              </a:solidFill>
              <a:effectLst/>
              <a:uLnTx/>
              <a:uFillTx/>
              <a:latin typeface="Arial" panose="020B0604020202020204"/>
              <a:ea typeface="+mn-ea"/>
              <a:cs typeface="+mn-cs"/>
            </a:endParaRPr>
          </a:p>
          <a:p>
            <a:pPr>
              <a:spcBef>
                <a:spcPts val="0"/>
              </a:spcBef>
              <a:defRPr/>
            </a:pPr>
            <a:r>
              <a:rPr lang="en-GB" sz="1400" dirty="0">
                <a:solidFill>
                  <a:srgbClr val="005EB8"/>
                </a:solidFill>
                <a:latin typeface="Arial" panose="020B0604020202020204"/>
              </a:rPr>
              <a:t>&gt;</a:t>
            </a:r>
            <a:r>
              <a:rPr lang="en-GB" sz="1400" b="1" dirty="0">
                <a:solidFill>
                  <a:srgbClr val="005EB8"/>
                </a:solidFill>
                <a:latin typeface="Arial" panose="020B0604020202020204"/>
              </a:rPr>
              <a:t>100</a:t>
            </a:r>
            <a:r>
              <a:rPr lang="en-GB" sz="1400" dirty="0">
                <a:solidFill>
                  <a:srgbClr val="005EB8"/>
                </a:solidFill>
                <a:latin typeface="Arial" panose="020B0604020202020204"/>
              </a:rPr>
              <a:t> data points were collected looking at costs, activity and health gain. </a:t>
            </a:r>
            <a:endParaRPr kumimoji="0" lang="en-GB" sz="1400" i="0" u="none" strike="noStrike" kern="1200" cap="none" spc="0" normalizeH="0" baseline="0" noProof="0" dirty="0">
              <a:ln>
                <a:noFill/>
              </a:ln>
              <a:solidFill>
                <a:srgbClr val="005EB8"/>
              </a:solidFill>
              <a:effectLst/>
              <a:uLnTx/>
              <a:uFillTx/>
              <a:latin typeface="Arial" panose="020B0604020202020204"/>
              <a:ea typeface="+mn-ea"/>
              <a:cs typeface="+mn-cs"/>
            </a:endParaRPr>
          </a:p>
          <a:p>
            <a:pPr>
              <a:spcBef>
                <a:spcPts val="0"/>
              </a:spcBef>
              <a:defRPr/>
            </a:pPr>
            <a:endParaRPr kumimoji="0" lang="en-GB" sz="130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B80EF2C0-AD74-2A40-8E11-B99770D97818}"/>
              </a:ext>
            </a:extLst>
          </p:cNvPr>
          <p:cNvGrpSpPr/>
          <p:nvPr/>
        </p:nvGrpSpPr>
        <p:grpSpPr>
          <a:xfrm>
            <a:off x="1977430" y="3022641"/>
            <a:ext cx="720000" cy="720000"/>
            <a:chOff x="1984033" y="3099882"/>
            <a:chExt cx="720000" cy="720000"/>
          </a:xfrm>
        </p:grpSpPr>
        <p:sp>
          <p:nvSpPr>
            <p:cNvPr id="10" name="Oval 9">
              <a:extLst>
                <a:ext uri="{FF2B5EF4-FFF2-40B4-BE49-F238E27FC236}">
                  <a16:creationId xmlns:a16="http://schemas.microsoft.com/office/drawing/2014/main" id="{371AEC6D-77C1-2C7C-C48E-55C471F2397A}"/>
                </a:ext>
              </a:extLst>
            </p:cNvPr>
            <p:cNvSpPr/>
            <p:nvPr/>
          </p:nvSpPr>
          <p:spPr>
            <a:xfrm>
              <a:off x="1984033" y="3099882"/>
              <a:ext cx="720000" cy="720000"/>
            </a:xfrm>
            <a:prstGeom prst="ellipse">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descr="Bar chart with solid fill">
              <a:extLst>
                <a:ext uri="{FF2B5EF4-FFF2-40B4-BE49-F238E27FC236}">
                  <a16:creationId xmlns:a16="http://schemas.microsoft.com/office/drawing/2014/main" id="{4317B8FA-5463-B098-B768-359C8A6B58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055912" y="3148482"/>
              <a:ext cx="576242" cy="576242"/>
            </a:xfrm>
            <a:prstGeom prst="rect">
              <a:avLst/>
            </a:prstGeom>
          </p:spPr>
        </p:pic>
      </p:grpSp>
      <p:sp>
        <p:nvSpPr>
          <p:cNvPr id="2" name="Arrow: Right 1">
            <a:extLst>
              <a:ext uri="{FF2B5EF4-FFF2-40B4-BE49-F238E27FC236}">
                <a16:creationId xmlns:a16="http://schemas.microsoft.com/office/drawing/2014/main" id="{93049494-C36D-FE9D-7352-B257E46E1209}"/>
              </a:ext>
            </a:extLst>
          </p:cNvPr>
          <p:cNvSpPr/>
          <p:nvPr/>
        </p:nvSpPr>
        <p:spPr>
          <a:xfrm>
            <a:off x="3947613" y="4500933"/>
            <a:ext cx="628909" cy="484632"/>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2">
            <a:extLst>
              <a:ext uri="{FF2B5EF4-FFF2-40B4-BE49-F238E27FC236}">
                <a16:creationId xmlns:a16="http://schemas.microsoft.com/office/drawing/2014/main" id="{66141841-E89A-6C3B-BCAC-B4E190A2A3B4}"/>
              </a:ext>
            </a:extLst>
          </p:cNvPr>
          <p:cNvSpPr txBox="1">
            <a:spLocks/>
          </p:cNvSpPr>
          <p:nvPr/>
        </p:nvSpPr>
        <p:spPr>
          <a:xfrm>
            <a:off x="4038600" y="445022"/>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0">
                <a:solidFill>
                  <a:srgbClr val="282828">
                    <a:lumMod val="75000"/>
                    <a:lumOff val="25000"/>
                  </a:srgbClr>
                </a:solidFill>
                <a:latin typeface="Arial" panose="020B0604020202020204"/>
              </a:rPr>
              <a:t>Executive Summary: Smarter Spending in Population Health </a:t>
            </a:r>
            <a:endParaRPr lang="en-US" b="0">
              <a:solidFill>
                <a:prstClr val="black">
                  <a:lumMod val="75000"/>
                  <a:lumOff val="25000"/>
                </a:prstClr>
              </a:solidFill>
              <a:latin typeface="Arial" panose="020B0604020202020204"/>
            </a:endParaRPr>
          </a:p>
        </p:txBody>
      </p:sp>
      <p:sp>
        <p:nvSpPr>
          <p:cNvPr id="21" name="Slide Number Placeholder 5">
            <a:extLst>
              <a:ext uri="{FF2B5EF4-FFF2-40B4-BE49-F238E27FC236}">
                <a16:creationId xmlns:a16="http://schemas.microsoft.com/office/drawing/2014/main" id="{B21BB2CA-8F37-517C-16F0-2F3E4715CC8C}"/>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A9D46-5061-CB44-B974-7368B75C86DF}" type="slidenum">
              <a:rPr lang="en-US" smtClean="0"/>
              <a:pPr/>
              <a:t>32</a:t>
            </a:fld>
            <a:endParaRPr lang="en-US"/>
          </a:p>
        </p:txBody>
      </p:sp>
      <p:cxnSp>
        <p:nvCxnSpPr>
          <p:cNvPr id="22" name="Straight Connector 21">
            <a:extLst>
              <a:ext uri="{FF2B5EF4-FFF2-40B4-BE49-F238E27FC236}">
                <a16:creationId xmlns:a16="http://schemas.microsoft.com/office/drawing/2014/main" id="{25C33032-80A7-BD2C-3586-22D103E57F1F}"/>
              </a:ext>
            </a:extLst>
          </p:cNvPr>
          <p:cNvCxnSpPr>
            <a:cxnSpLocks/>
          </p:cNvCxnSpPr>
          <p:nvPr/>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6CCAA3A7-A98F-1084-41CB-2083B543B7F6}"/>
              </a:ext>
            </a:extLst>
          </p:cNvPr>
          <p:cNvSpPr/>
          <p:nvPr/>
        </p:nvSpPr>
        <p:spPr>
          <a:xfrm>
            <a:off x="7778230" y="4500933"/>
            <a:ext cx="628909" cy="484632"/>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456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6A437-9478-D8EF-A36F-DBA740ED7ABA}"/>
              </a:ext>
            </a:extLst>
          </p:cNvPr>
          <p:cNvPicPr>
            <a:picLocks noChangeAspect="1"/>
          </p:cNvPicPr>
          <p:nvPr/>
        </p:nvPicPr>
        <p:blipFill>
          <a:blip r:embed="rId2"/>
          <a:stretch>
            <a:fillRect/>
          </a:stretch>
        </p:blipFill>
        <p:spPr>
          <a:xfrm>
            <a:off x="1450879" y="0"/>
            <a:ext cx="9290242" cy="6858000"/>
          </a:xfrm>
          <a:prstGeom prst="rect">
            <a:avLst/>
          </a:prstGeom>
        </p:spPr>
      </p:pic>
    </p:spTree>
    <p:extLst>
      <p:ext uri="{BB962C8B-B14F-4D97-AF65-F5344CB8AC3E}">
        <p14:creationId xmlns:p14="http://schemas.microsoft.com/office/powerpoint/2010/main" val="395278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79">
            <a:extLst>
              <a:ext uri="{FF2B5EF4-FFF2-40B4-BE49-F238E27FC236}">
                <a16:creationId xmlns:a16="http://schemas.microsoft.com/office/drawing/2014/main" id="{15C59A36-56DF-42BB-263F-C58FF0BE30BB}"/>
              </a:ext>
            </a:extLst>
          </p:cNvPr>
          <p:cNvSpPr>
            <a:spLocks noGrp="1"/>
          </p:cNvSpPr>
          <p:nvPr>
            <p:ph type="body" sz="quarter" idx="13"/>
          </p:nvPr>
        </p:nvSpPr>
        <p:spPr>
          <a:xfrm>
            <a:off x="383826" y="1898837"/>
            <a:ext cx="11342490" cy="639401"/>
          </a:xfrm>
          <a:noFill/>
        </p:spPr>
        <p:txBody>
          <a:bodyPr>
            <a:normAutofit/>
          </a:bodyPr>
          <a:lstStyle/>
          <a:p>
            <a:pPr marL="0" indent="0">
              <a:buNone/>
            </a:pPr>
            <a:r>
              <a:rPr lang="en-GB" sz="1800" dirty="0"/>
              <a:t>The following pathway improvements have been modelled and are recommended for implementation as they are likely to lead to the most health generation per pound spent. </a:t>
            </a:r>
          </a:p>
          <a:p>
            <a:pPr marL="0" indent="0">
              <a:buNone/>
            </a:pPr>
            <a:endParaRPr lang="en-GB" sz="1600" dirty="0"/>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solidFill>
                <a:schemeClr val="tx1"/>
              </a:solidFill>
            </a:endParaRPr>
          </a:p>
        </p:txBody>
      </p:sp>
      <p:sp>
        <p:nvSpPr>
          <p:cNvPr id="52" name="Freeform: Shape 51">
            <a:extLst>
              <a:ext uri="{FF2B5EF4-FFF2-40B4-BE49-F238E27FC236}">
                <a16:creationId xmlns:a16="http://schemas.microsoft.com/office/drawing/2014/main" id="{CBE38FC3-02D2-5B7D-06B4-6D904F16C332}"/>
              </a:ext>
            </a:extLst>
          </p:cNvPr>
          <p:cNvSpPr/>
          <p:nvPr/>
        </p:nvSpPr>
        <p:spPr>
          <a:xfrm>
            <a:off x="415178"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200" b="1" i="1" u="none" strike="noStrike" kern="1200" cap="none" spc="0" normalizeH="0" baseline="0" noProof="0">
                <a:ln>
                  <a:noFill/>
                </a:ln>
                <a:solidFill>
                  <a:srgbClr val="005EB8"/>
                </a:solidFill>
                <a:effectLst/>
                <a:uLnTx/>
                <a:uFillTx/>
                <a:latin typeface="Arial" panose="020B0604020202020204"/>
                <a:ea typeface="+mn-ea"/>
                <a:cs typeface="+mn-cs"/>
              </a:rPr>
              <a:t>More effective use of the virtual ward </a:t>
            </a:r>
            <a:endParaRPr kumimoji="0" lang="en-GB" sz="1200" b="0" i="0" u="none" strike="noStrike" kern="1200" cap="none" spc="0" normalizeH="0" baseline="0" noProof="0">
              <a:ln>
                <a:noFill/>
              </a:ln>
              <a:solidFill>
                <a:srgbClr val="005EB8"/>
              </a:solidFill>
              <a:effectLst/>
              <a:uLnTx/>
              <a:uFillTx/>
              <a:latin typeface="Arial" panose="020B0604020202020204"/>
              <a:ea typeface="+mn-ea"/>
              <a:cs typeface="+mn-cs"/>
            </a:endParaRPr>
          </a:p>
        </p:txBody>
      </p:sp>
      <p:sp>
        <p:nvSpPr>
          <p:cNvPr id="53" name="Rectangle: Rounded Corners 52" descr="Treasure chest outline">
            <a:extLst>
              <a:ext uri="{FF2B5EF4-FFF2-40B4-BE49-F238E27FC236}">
                <a16:creationId xmlns:a16="http://schemas.microsoft.com/office/drawing/2014/main" id="{EAFEF3AD-E900-C798-4123-AA3378D25179}"/>
              </a:ext>
            </a:extLst>
          </p:cNvPr>
          <p:cNvSpPr/>
          <p:nvPr/>
        </p:nvSpPr>
        <p:spPr>
          <a:xfrm>
            <a:off x="352651" y="3554872"/>
            <a:ext cx="435529" cy="435529"/>
          </a:xfrm>
          <a:prstGeom prst="roundRect">
            <a:avLst>
              <a:gd name="adj" fmla="val 1667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Freeform: Shape 53">
            <a:extLst>
              <a:ext uri="{FF2B5EF4-FFF2-40B4-BE49-F238E27FC236}">
                <a16:creationId xmlns:a16="http://schemas.microsoft.com/office/drawing/2014/main" id="{E8FB4591-EE4C-B5F3-6AC9-0E3C2F03B819}"/>
              </a:ext>
            </a:extLst>
          </p:cNvPr>
          <p:cNvSpPr/>
          <p:nvPr/>
        </p:nvSpPr>
        <p:spPr>
          <a:xfrm>
            <a:off x="828666" y="3404289"/>
            <a:ext cx="1632993" cy="712866"/>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~£2 saved for every £1 spent</a:t>
            </a:r>
          </a:p>
        </p:txBody>
      </p:sp>
      <p:sp>
        <p:nvSpPr>
          <p:cNvPr id="55" name="Rectangle: Rounded Corners 54" descr="Medical with solid fill">
            <a:extLst>
              <a:ext uri="{FF2B5EF4-FFF2-40B4-BE49-F238E27FC236}">
                <a16:creationId xmlns:a16="http://schemas.microsoft.com/office/drawing/2014/main" id="{FC92AC86-7456-FC4C-8C94-1188EFF92057}"/>
              </a:ext>
            </a:extLst>
          </p:cNvPr>
          <p:cNvSpPr/>
          <p:nvPr/>
        </p:nvSpPr>
        <p:spPr>
          <a:xfrm>
            <a:off x="350999" y="4343515"/>
            <a:ext cx="435529" cy="435529"/>
          </a:xfrm>
          <a:prstGeom prst="roundRect">
            <a:avLst>
              <a:gd name="adj" fmla="val 1667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Freeform: Shape 55">
            <a:extLst>
              <a:ext uri="{FF2B5EF4-FFF2-40B4-BE49-F238E27FC236}">
                <a16:creationId xmlns:a16="http://schemas.microsoft.com/office/drawing/2014/main" id="{B71A678D-5524-E166-B691-F8DF94C5B135}"/>
              </a:ext>
            </a:extLst>
          </p:cNvPr>
          <p:cNvSpPr/>
          <p:nvPr/>
        </p:nvSpPr>
        <p:spPr>
          <a:xfrm>
            <a:off x="860018" y="4173238"/>
            <a:ext cx="1632993" cy="712866"/>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Reducing risk of hospital acquired infection </a:t>
            </a:r>
          </a:p>
        </p:txBody>
      </p:sp>
      <p:sp>
        <p:nvSpPr>
          <p:cNvPr id="57" name="Freeform: Shape 56">
            <a:extLst>
              <a:ext uri="{FF2B5EF4-FFF2-40B4-BE49-F238E27FC236}">
                <a16:creationId xmlns:a16="http://schemas.microsoft.com/office/drawing/2014/main" id="{061E7718-8340-D2B4-B656-0F42122FBD39}"/>
              </a:ext>
            </a:extLst>
          </p:cNvPr>
          <p:cNvSpPr/>
          <p:nvPr/>
        </p:nvSpPr>
        <p:spPr>
          <a:xfrm>
            <a:off x="2719299"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41B6E5"/>
                </a:solidFill>
                <a:effectLst/>
                <a:uLnTx/>
                <a:uFillTx/>
                <a:latin typeface="Arial" panose="020B0604020202020204"/>
                <a:ea typeface="+mn-ea"/>
                <a:cs typeface="+mn-cs"/>
              </a:rPr>
              <a:t>Improving uptake to </a:t>
            </a:r>
            <a:r>
              <a:rPr kumimoji="0" lang="en-GB" sz="1200" b="1" i="1" u="none" strike="noStrike" kern="1200" cap="none" spc="0" normalizeH="0" baseline="0" noProof="0" dirty="0" err="1">
                <a:ln>
                  <a:noFill/>
                </a:ln>
                <a:solidFill>
                  <a:srgbClr val="41B6E5"/>
                </a:solidFill>
                <a:effectLst/>
                <a:uLnTx/>
                <a:uFillTx/>
                <a:latin typeface="Arial" panose="020B0604020202020204"/>
                <a:ea typeface="+mn-ea"/>
                <a:cs typeface="+mn-cs"/>
              </a:rPr>
              <a:t>Mindsong</a:t>
            </a:r>
            <a:r>
              <a:rPr kumimoji="0" lang="en-GB" sz="1200" b="1" i="1" u="none" strike="noStrike" kern="1200" cap="none" spc="0" normalizeH="0" baseline="0" noProof="0" dirty="0">
                <a:ln>
                  <a:noFill/>
                </a:ln>
                <a:solidFill>
                  <a:srgbClr val="41B6E5"/>
                </a:solidFill>
                <a:effectLst/>
                <a:uLnTx/>
                <a:uFillTx/>
                <a:latin typeface="Arial" panose="020B0604020202020204"/>
                <a:ea typeface="+mn-ea"/>
                <a:cs typeface="+mn-cs"/>
              </a:rPr>
              <a:t> and </a:t>
            </a:r>
            <a:r>
              <a:rPr kumimoji="0" lang="en-GB" sz="1200" b="1" i="1" u="none" strike="noStrike" kern="1200" cap="none" spc="0" normalizeH="0" baseline="0" noProof="0" dirty="0" err="1">
                <a:ln>
                  <a:noFill/>
                </a:ln>
                <a:solidFill>
                  <a:srgbClr val="41B6E5"/>
                </a:solidFill>
                <a:effectLst/>
                <a:uLnTx/>
                <a:uFillTx/>
                <a:latin typeface="Arial" panose="020B0604020202020204"/>
                <a:ea typeface="+mn-ea"/>
                <a:cs typeface="+mn-cs"/>
              </a:rPr>
              <a:t>KiActiv</a:t>
            </a:r>
            <a:r>
              <a:rPr kumimoji="0" lang="en-GB" sz="1200" b="1" i="1" u="none" strike="noStrike" kern="1200" cap="none" spc="0" normalizeH="0" baseline="0" noProof="0" dirty="0">
                <a:ln>
                  <a:noFill/>
                </a:ln>
                <a:solidFill>
                  <a:srgbClr val="41B6E5"/>
                </a:solidFill>
                <a:effectLst/>
                <a:uLnTx/>
                <a:uFillTx/>
                <a:latin typeface="Arial" panose="020B0604020202020204"/>
                <a:ea typeface="+mn-ea"/>
                <a:cs typeface="+mn-cs"/>
              </a:rPr>
              <a:t> </a:t>
            </a:r>
            <a:endParaRPr kumimoji="0" lang="en-GB" sz="1200" b="0" i="0" u="none" strike="noStrike" kern="1200" cap="none" spc="0" normalizeH="0" baseline="0" noProof="0" dirty="0">
              <a:ln>
                <a:noFill/>
              </a:ln>
              <a:solidFill>
                <a:srgbClr val="41B6E5"/>
              </a:solidFill>
              <a:effectLst/>
              <a:uLnTx/>
              <a:uFillTx/>
              <a:latin typeface="Arial" panose="020B0604020202020204"/>
              <a:ea typeface="+mn-ea"/>
              <a:cs typeface="+mn-cs"/>
            </a:endParaRPr>
          </a:p>
        </p:txBody>
      </p:sp>
      <p:sp>
        <p:nvSpPr>
          <p:cNvPr id="58" name="Rectangle: Rounded Corners 57" descr="Treasure chest outline">
            <a:extLst>
              <a:ext uri="{FF2B5EF4-FFF2-40B4-BE49-F238E27FC236}">
                <a16:creationId xmlns:a16="http://schemas.microsoft.com/office/drawing/2014/main" id="{F1E6951B-B25B-A69E-2CC6-36B38A4340A4}"/>
              </a:ext>
            </a:extLst>
          </p:cNvPr>
          <p:cNvSpPr/>
          <p:nvPr/>
        </p:nvSpPr>
        <p:spPr>
          <a:xfrm>
            <a:off x="2656772" y="3557575"/>
            <a:ext cx="435529" cy="435529"/>
          </a:xfrm>
          <a:prstGeom prst="roundRect">
            <a:avLst>
              <a:gd name="adj" fmla="val 16670"/>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Freeform: Shape 58">
            <a:extLst>
              <a:ext uri="{FF2B5EF4-FFF2-40B4-BE49-F238E27FC236}">
                <a16:creationId xmlns:a16="http://schemas.microsoft.com/office/drawing/2014/main" id="{4BE2A148-3CCA-8471-C1B2-BA40A4A993BF}"/>
              </a:ext>
            </a:extLst>
          </p:cNvPr>
          <p:cNvSpPr/>
          <p:nvPr/>
        </p:nvSpPr>
        <p:spPr>
          <a:xfrm>
            <a:off x="3132786" y="3406992"/>
            <a:ext cx="1632993" cy="710163"/>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Yearly savings through avoided admission (~£2,500)</a:t>
            </a:r>
          </a:p>
        </p:txBody>
      </p:sp>
      <p:sp>
        <p:nvSpPr>
          <p:cNvPr id="60" name="Rectangle: Rounded Corners 59" descr="Music notes outline">
            <a:extLst>
              <a:ext uri="{FF2B5EF4-FFF2-40B4-BE49-F238E27FC236}">
                <a16:creationId xmlns:a16="http://schemas.microsoft.com/office/drawing/2014/main" id="{5D294547-C8D9-74F0-4C80-2F1C2F3DF162}"/>
              </a:ext>
            </a:extLst>
          </p:cNvPr>
          <p:cNvSpPr/>
          <p:nvPr/>
        </p:nvSpPr>
        <p:spPr>
          <a:xfrm>
            <a:off x="2655120" y="4346218"/>
            <a:ext cx="435529" cy="435529"/>
          </a:xfrm>
          <a:prstGeom prst="roundRect">
            <a:avLst>
              <a:gd name="adj" fmla="val 1667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Freeform: Shape 60">
            <a:extLst>
              <a:ext uri="{FF2B5EF4-FFF2-40B4-BE49-F238E27FC236}">
                <a16:creationId xmlns:a16="http://schemas.microsoft.com/office/drawing/2014/main" id="{FC3434E9-C2FD-C58B-11C3-C9C6F3345EC2}"/>
              </a:ext>
            </a:extLst>
          </p:cNvPr>
          <p:cNvSpPr/>
          <p:nvPr/>
        </p:nvSpPr>
        <p:spPr>
          <a:xfrm>
            <a:off x="3164138" y="4175942"/>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102 additional people accessing services</a:t>
            </a:r>
          </a:p>
        </p:txBody>
      </p:sp>
      <p:sp>
        <p:nvSpPr>
          <p:cNvPr id="62" name="Freeform: Shape 61">
            <a:extLst>
              <a:ext uri="{FF2B5EF4-FFF2-40B4-BE49-F238E27FC236}">
                <a16:creationId xmlns:a16="http://schemas.microsoft.com/office/drawing/2014/main" id="{A84A8273-BEC5-E39E-C805-5A356AC828A8}"/>
              </a:ext>
            </a:extLst>
          </p:cNvPr>
          <p:cNvSpPr/>
          <p:nvPr/>
        </p:nvSpPr>
        <p:spPr>
          <a:xfrm>
            <a:off x="5023419"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a:ln>
                  <a:noFill/>
                </a:ln>
                <a:solidFill>
                  <a:srgbClr val="3B3B3A">
                    <a:lumMod val="60000"/>
                    <a:lumOff val="40000"/>
                  </a:srgbClr>
                </a:solidFill>
                <a:effectLst/>
                <a:uLnTx/>
                <a:uFillTx/>
                <a:latin typeface="Arial" panose="020B0604020202020204"/>
                <a:ea typeface="+mn-ea"/>
                <a:cs typeface="+mn-cs"/>
              </a:rPr>
              <a:t>Proactive case finding</a:t>
            </a:r>
            <a:endParaRPr kumimoji="0" lang="en-GB" sz="1200" b="0" i="0" u="none" strike="noStrike" kern="1200" cap="none" spc="0" normalizeH="0" baseline="0" noProof="0">
              <a:ln>
                <a:noFill/>
              </a:ln>
              <a:solidFill>
                <a:srgbClr val="3B3B3A">
                  <a:lumMod val="60000"/>
                  <a:lumOff val="40000"/>
                </a:srgbClr>
              </a:solidFill>
              <a:effectLst/>
              <a:uLnTx/>
              <a:uFillTx/>
              <a:latin typeface="Arial" panose="020B0604020202020204"/>
              <a:ea typeface="+mn-ea"/>
              <a:cs typeface="+mn-cs"/>
            </a:endParaRPr>
          </a:p>
        </p:txBody>
      </p:sp>
      <p:sp>
        <p:nvSpPr>
          <p:cNvPr id="63" name="Rectangle: Rounded Corners 62" descr="Piggy Bank with solid fill">
            <a:extLst>
              <a:ext uri="{FF2B5EF4-FFF2-40B4-BE49-F238E27FC236}">
                <a16:creationId xmlns:a16="http://schemas.microsoft.com/office/drawing/2014/main" id="{48F03A88-6019-F5B4-729F-EBD903AA09E3}"/>
              </a:ext>
            </a:extLst>
          </p:cNvPr>
          <p:cNvSpPr/>
          <p:nvPr/>
        </p:nvSpPr>
        <p:spPr>
          <a:xfrm>
            <a:off x="4960892" y="3557575"/>
            <a:ext cx="435529" cy="435529"/>
          </a:xfrm>
          <a:prstGeom prst="roundRect">
            <a:avLst>
              <a:gd name="adj" fmla="val 16670"/>
            </a:avLst>
          </a:prstGeom>
          <a:blipFill>
            <a:blip r:embed="rId11">
              <a:extLs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539D62F5-88F0-D380-2776-C8798EAEFB70}"/>
              </a:ext>
            </a:extLst>
          </p:cNvPr>
          <p:cNvSpPr/>
          <p:nvPr/>
        </p:nvSpPr>
        <p:spPr>
          <a:xfrm>
            <a:off x="5406540" y="3404290"/>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Possible ~£7 saved for every £1 spent</a:t>
            </a:r>
          </a:p>
        </p:txBody>
      </p:sp>
      <p:sp>
        <p:nvSpPr>
          <p:cNvPr id="65" name="Rectangle: Rounded Corners 64" descr="Business Growth with solid fill">
            <a:extLst>
              <a:ext uri="{FF2B5EF4-FFF2-40B4-BE49-F238E27FC236}">
                <a16:creationId xmlns:a16="http://schemas.microsoft.com/office/drawing/2014/main" id="{E375B418-1B20-8287-1D82-D8E0B46A0621}"/>
              </a:ext>
            </a:extLst>
          </p:cNvPr>
          <p:cNvSpPr/>
          <p:nvPr/>
        </p:nvSpPr>
        <p:spPr>
          <a:xfrm>
            <a:off x="4959240" y="4346218"/>
            <a:ext cx="435529" cy="435529"/>
          </a:xfrm>
          <a:prstGeom prst="roundRect">
            <a:avLst>
              <a:gd name="adj" fmla="val 16670"/>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Freeform: Shape 65">
            <a:extLst>
              <a:ext uri="{FF2B5EF4-FFF2-40B4-BE49-F238E27FC236}">
                <a16:creationId xmlns:a16="http://schemas.microsoft.com/office/drawing/2014/main" id="{E17AA224-B9DC-D31A-4831-C3D6B59CFA3B}"/>
              </a:ext>
            </a:extLst>
          </p:cNvPr>
          <p:cNvSpPr/>
          <p:nvPr/>
        </p:nvSpPr>
        <p:spPr>
          <a:xfrm>
            <a:off x="5468260" y="4175941"/>
            <a:ext cx="1571274"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Increased early diagnosis</a:t>
            </a:r>
          </a:p>
        </p:txBody>
      </p:sp>
      <p:sp>
        <p:nvSpPr>
          <p:cNvPr id="67" name="Freeform: Shape 66">
            <a:extLst>
              <a:ext uri="{FF2B5EF4-FFF2-40B4-BE49-F238E27FC236}">
                <a16:creationId xmlns:a16="http://schemas.microsoft.com/office/drawing/2014/main" id="{2C8862FA-DFF6-2B46-1B01-585025AB151C}"/>
              </a:ext>
            </a:extLst>
          </p:cNvPr>
          <p:cNvSpPr/>
          <p:nvPr/>
        </p:nvSpPr>
        <p:spPr>
          <a:xfrm>
            <a:off x="7327540"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002F86"/>
                </a:solidFill>
                <a:effectLst/>
                <a:uLnTx/>
                <a:uFillTx/>
                <a:latin typeface="Arial" panose="020B0604020202020204"/>
                <a:ea typeface="+mn-ea"/>
                <a:cs typeface="+mn-cs"/>
              </a:rPr>
              <a:t>Very brief advice (VBA) for tobacco dependency</a:t>
            </a:r>
            <a:endParaRPr kumimoji="0" lang="en-GB" sz="1200" b="0" i="0" u="none" strike="noStrike" kern="1200" cap="none" spc="0" normalizeH="0" baseline="0" noProof="0" dirty="0">
              <a:ln>
                <a:noFill/>
              </a:ln>
              <a:solidFill>
                <a:srgbClr val="002F86"/>
              </a:solidFill>
              <a:effectLst/>
              <a:uLnTx/>
              <a:uFillTx/>
              <a:latin typeface="Arial" panose="020B0604020202020204"/>
              <a:ea typeface="+mn-ea"/>
              <a:cs typeface="+mn-cs"/>
            </a:endParaRPr>
          </a:p>
        </p:txBody>
      </p:sp>
      <p:sp>
        <p:nvSpPr>
          <p:cNvPr id="68" name="Rectangle: Rounded Corners 67" descr="Piggy Bank with solid fill">
            <a:extLst>
              <a:ext uri="{FF2B5EF4-FFF2-40B4-BE49-F238E27FC236}">
                <a16:creationId xmlns:a16="http://schemas.microsoft.com/office/drawing/2014/main" id="{003B5ABE-EF39-A0E2-81AF-30A329D712F0}"/>
              </a:ext>
            </a:extLst>
          </p:cNvPr>
          <p:cNvSpPr/>
          <p:nvPr/>
        </p:nvSpPr>
        <p:spPr>
          <a:xfrm>
            <a:off x="7265014" y="3557575"/>
            <a:ext cx="435529" cy="435529"/>
          </a:xfrm>
          <a:prstGeom prst="roundRect">
            <a:avLst>
              <a:gd name="adj" fmla="val 16670"/>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Freeform: Shape 68">
            <a:extLst>
              <a:ext uri="{FF2B5EF4-FFF2-40B4-BE49-F238E27FC236}">
                <a16:creationId xmlns:a16="http://schemas.microsoft.com/office/drawing/2014/main" id="{B3F485F6-CF95-3768-3A97-855361AF1C82}"/>
              </a:ext>
            </a:extLst>
          </p:cNvPr>
          <p:cNvSpPr/>
          <p:nvPr/>
        </p:nvSpPr>
        <p:spPr>
          <a:xfrm>
            <a:off x="7741028" y="3406993"/>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Cost neutral</a:t>
            </a:r>
          </a:p>
        </p:txBody>
      </p:sp>
      <p:sp>
        <p:nvSpPr>
          <p:cNvPr id="70" name="Rectangle: Rounded Corners 69" descr="No smoking with solid fill">
            <a:extLst>
              <a:ext uri="{FF2B5EF4-FFF2-40B4-BE49-F238E27FC236}">
                <a16:creationId xmlns:a16="http://schemas.microsoft.com/office/drawing/2014/main" id="{BA543B55-B56B-C4B6-05BC-2BFB729C2D86}"/>
              </a:ext>
            </a:extLst>
          </p:cNvPr>
          <p:cNvSpPr/>
          <p:nvPr/>
        </p:nvSpPr>
        <p:spPr>
          <a:xfrm>
            <a:off x="7263362" y="4346218"/>
            <a:ext cx="435529" cy="435529"/>
          </a:xfrm>
          <a:prstGeom prst="roundRect">
            <a:avLst>
              <a:gd name="adj" fmla="val 16670"/>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Freeform: Shape 70">
            <a:extLst>
              <a:ext uri="{FF2B5EF4-FFF2-40B4-BE49-F238E27FC236}">
                <a16:creationId xmlns:a16="http://schemas.microsoft.com/office/drawing/2014/main" id="{F03B954D-BBDD-0ACC-3427-F0C3C69D645A}"/>
              </a:ext>
            </a:extLst>
          </p:cNvPr>
          <p:cNvSpPr/>
          <p:nvPr/>
        </p:nvSpPr>
        <p:spPr>
          <a:xfrm>
            <a:off x="7772380" y="4175941"/>
            <a:ext cx="1632993" cy="710161"/>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Linked to a 66% increase in quitting rate</a:t>
            </a:r>
          </a:p>
        </p:txBody>
      </p:sp>
      <p:sp>
        <p:nvSpPr>
          <p:cNvPr id="72" name="Freeform: Shape 71">
            <a:extLst>
              <a:ext uri="{FF2B5EF4-FFF2-40B4-BE49-F238E27FC236}">
                <a16:creationId xmlns:a16="http://schemas.microsoft.com/office/drawing/2014/main" id="{EDF73213-6CA3-A05C-8592-9B20CCF9A439}"/>
              </a:ext>
            </a:extLst>
          </p:cNvPr>
          <p:cNvSpPr/>
          <p:nvPr/>
        </p:nvSpPr>
        <p:spPr>
          <a:xfrm>
            <a:off x="9631661"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00A399"/>
                </a:solidFill>
                <a:effectLst/>
                <a:uLnTx/>
                <a:uFillTx/>
                <a:latin typeface="Arial" panose="020B0604020202020204"/>
                <a:ea typeface="+mn-ea"/>
                <a:cs typeface="+mn-cs"/>
              </a:rPr>
              <a:t>Increasing uptake of PR (online offering)</a:t>
            </a:r>
            <a:endParaRPr kumimoji="0" lang="en-GB" sz="1200" b="0" i="0" u="none" strike="noStrike" kern="1200" cap="none" spc="0" normalizeH="0" baseline="0" noProof="0" dirty="0">
              <a:ln>
                <a:noFill/>
              </a:ln>
              <a:solidFill>
                <a:srgbClr val="00A399"/>
              </a:solidFill>
              <a:effectLst/>
              <a:uLnTx/>
              <a:uFillTx/>
              <a:latin typeface="Arial" panose="020B0604020202020204"/>
              <a:ea typeface="+mn-ea"/>
              <a:cs typeface="+mn-cs"/>
            </a:endParaRPr>
          </a:p>
        </p:txBody>
      </p:sp>
      <p:sp>
        <p:nvSpPr>
          <p:cNvPr id="73" name="Rectangle: Rounded Corners 72" descr="Coins with solid fill">
            <a:extLst>
              <a:ext uri="{FF2B5EF4-FFF2-40B4-BE49-F238E27FC236}">
                <a16:creationId xmlns:a16="http://schemas.microsoft.com/office/drawing/2014/main" id="{A01F0196-6CE4-291D-3738-7F43068EE308}"/>
              </a:ext>
            </a:extLst>
          </p:cNvPr>
          <p:cNvSpPr/>
          <p:nvPr/>
        </p:nvSpPr>
        <p:spPr>
          <a:xfrm>
            <a:off x="9599502" y="3554872"/>
            <a:ext cx="435529" cy="435529"/>
          </a:xfrm>
          <a:prstGeom prst="roundRect">
            <a:avLst>
              <a:gd name="adj" fmla="val 16670"/>
            </a:avLst>
          </a:prstGeom>
          <a: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Freeform: Shape 73">
            <a:extLst>
              <a:ext uri="{FF2B5EF4-FFF2-40B4-BE49-F238E27FC236}">
                <a16:creationId xmlns:a16="http://schemas.microsoft.com/office/drawing/2014/main" id="{4DF8893A-87C0-EC6C-9EF3-429752DF1CE3}"/>
              </a:ext>
            </a:extLst>
          </p:cNvPr>
          <p:cNvSpPr/>
          <p:nvPr/>
        </p:nvSpPr>
        <p:spPr>
          <a:xfrm>
            <a:off x="10051902" y="3404290"/>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b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b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~£5 saved for every £1 spent</a:t>
            </a:r>
          </a:p>
        </p:txBody>
      </p:sp>
      <p:sp>
        <p:nvSpPr>
          <p:cNvPr id="75" name="Rectangle: Rounded Corners 74" descr="Heart with pulse with solid fill">
            <a:extLst>
              <a:ext uri="{FF2B5EF4-FFF2-40B4-BE49-F238E27FC236}">
                <a16:creationId xmlns:a16="http://schemas.microsoft.com/office/drawing/2014/main" id="{54A80878-80DE-5A47-82BF-BF674273C24A}"/>
              </a:ext>
            </a:extLst>
          </p:cNvPr>
          <p:cNvSpPr/>
          <p:nvPr/>
        </p:nvSpPr>
        <p:spPr>
          <a:xfrm>
            <a:off x="9583497" y="4343515"/>
            <a:ext cx="435529" cy="435529"/>
          </a:xfrm>
          <a:prstGeom prst="roundRect">
            <a:avLst>
              <a:gd name="adj" fmla="val 16670"/>
            </a:avLst>
          </a:prstGeom>
          <a: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eform: Shape 75">
            <a:extLst>
              <a:ext uri="{FF2B5EF4-FFF2-40B4-BE49-F238E27FC236}">
                <a16:creationId xmlns:a16="http://schemas.microsoft.com/office/drawing/2014/main" id="{7A279FAD-84EA-0CDC-4485-B609F359048F}"/>
              </a:ext>
            </a:extLst>
          </p:cNvPr>
          <p:cNvSpPr/>
          <p:nvPr/>
        </p:nvSpPr>
        <p:spPr>
          <a:xfrm>
            <a:off x="10076501" y="4173239"/>
            <a:ext cx="1632993" cy="710160"/>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Scalable option to increase PR engagement</a:t>
            </a:r>
          </a:p>
        </p:txBody>
      </p:sp>
      <p:sp>
        <p:nvSpPr>
          <p:cNvPr id="78" name="Title 77">
            <a:extLst>
              <a:ext uri="{FF2B5EF4-FFF2-40B4-BE49-F238E27FC236}">
                <a16:creationId xmlns:a16="http://schemas.microsoft.com/office/drawing/2014/main" id="{2C1B499C-13CE-2E4D-0F10-B84C2398BC3E}"/>
              </a:ext>
            </a:extLst>
          </p:cNvPr>
          <p:cNvSpPr>
            <a:spLocks noGrp="1"/>
          </p:cNvSpPr>
          <p:nvPr>
            <p:ph type="title"/>
          </p:nvPr>
        </p:nvSpPr>
        <p:spPr/>
        <p:txBody>
          <a:bodyPr/>
          <a:lstStyle/>
          <a:p>
            <a:r>
              <a:rPr lang="en-GB" dirty="0"/>
              <a:t>Recommendations</a:t>
            </a:r>
          </a:p>
        </p:txBody>
      </p:sp>
      <p:sp>
        <p:nvSpPr>
          <p:cNvPr id="18" name="Rectangle: Rounded Corners 17" descr="Hospital outline">
            <a:extLst>
              <a:ext uri="{FF2B5EF4-FFF2-40B4-BE49-F238E27FC236}">
                <a16:creationId xmlns:a16="http://schemas.microsoft.com/office/drawing/2014/main" id="{7D7854A9-17DC-AC2A-B331-7D1B8B52E191}"/>
              </a:ext>
            </a:extLst>
          </p:cNvPr>
          <p:cNvSpPr/>
          <p:nvPr/>
        </p:nvSpPr>
        <p:spPr>
          <a:xfrm>
            <a:off x="378784" y="5077424"/>
            <a:ext cx="435529" cy="435529"/>
          </a:xfrm>
          <a:prstGeom prst="roundRect">
            <a:avLst>
              <a:gd name="adj" fmla="val 16670"/>
            </a:avLst>
          </a:prstGeom>
          <a: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ECC17E5D-8A69-A7C6-90E2-7D8369B93EE3}"/>
              </a:ext>
            </a:extLst>
          </p:cNvPr>
          <p:cNvSpPr/>
          <p:nvPr/>
        </p:nvSpPr>
        <p:spPr>
          <a:xfrm>
            <a:off x="839692" y="4946976"/>
            <a:ext cx="1632993" cy="74870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Priority addressed: Managing acute exacerbations more efficiently</a:t>
            </a:r>
          </a:p>
        </p:txBody>
      </p:sp>
      <p:sp>
        <p:nvSpPr>
          <p:cNvPr id="20" name="Rectangle: Rounded Corners 19" descr="Group success outline">
            <a:extLst>
              <a:ext uri="{FF2B5EF4-FFF2-40B4-BE49-F238E27FC236}">
                <a16:creationId xmlns:a16="http://schemas.microsoft.com/office/drawing/2014/main" id="{C67CB612-C5D8-64C1-9504-8B134771D84D}"/>
              </a:ext>
            </a:extLst>
          </p:cNvPr>
          <p:cNvSpPr/>
          <p:nvPr/>
        </p:nvSpPr>
        <p:spPr>
          <a:xfrm>
            <a:off x="2656772" y="5080127"/>
            <a:ext cx="435529" cy="435529"/>
          </a:xfrm>
          <a:prstGeom prst="roundRect">
            <a:avLst>
              <a:gd name="adj" fmla="val 16670"/>
            </a:avLst>
          </a:prstGeom>
          <a: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762F5DC7-4970-2E89-252E-FAA0C8FC4DE2}"/>
              </a:ext>
            </a:extLst>
          </p:cNvPr>
          <p:cNvSpPr/>
          <p:nvPr/>
        </p:nvSpPr>
        <p:spPr>
          <a:xfrm>
            <a:off x="3143812" y="4949679"/>
            <a:ext cx="1632993" cy="748703"/>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Priority addressed: Enhancing the role of social prescribing and awareness of services </a:t>
            </a:r>
          </a:p>
        </p:txBody>
      </p:sp>
      <p:sp>
        <p:nvSpPr>
          <p:cNvPr id="22" name="Rectangle: Rounded Corners 21" descr="Doctor female with solid fill">
            <a:extLst>
              <a:ext uri="{FF2B5EF4-FFF2-40B4-BE49-F238E27FC236}">
                <a16:creationId xmlns:a16="http://schemas.microsoft.com/office/drawing/2014/main" id="{F7A85930-DDB9-9BBF-F858-803F9D14686D}"/>
              </a:ext>
            </a:extLst>
          </p:cNvPr>
          <p:cNvSpPr/>
          <p:nvPr/>
        </p:nvSpPr>
        <p:spPr>
          <a:xfrm>
            <a:off x="4960892" y="5080127"/>
            <a:ext cx="435529" cy="435529"/>
          </a:xfrm>
          <a:prstGeom prst="roundRect">
            <a:avLst>
              <a:gd name="adj" fmla="val 16670"/>
            </a:avLst>
          </a:prstGeom>
          <a: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81238F17-A345-0451-134F-7161B5758EB0}"/>
              </a:ext>
            </a:extLst>
          </p:cNvPr>
          <p:cNvSpPr/>
          <p:nvPr/>
        </p:nvSpPr>
        <p:spPr>
          <a:xfrm>
            <a:off x="5447933" y="4949680"/>
            <a:ext cx="1632993" cy="74870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Priority addressed: More proactive and earlier interventions in primary care</a:t>
            </a:r>
          </a:p>
        </p:txBody>
      </p:sp>
      <p:sp>
        <p:nvSpPr>
          <p:cNvPr id="24" name="Rectangle: Rounded Corners 23" descr="Connections outline">
            <a:extLst>
              <a:ext uri="{FF2B5EF4-FFF2-40B4-BE49-F238E27FC236}">
                <a16:creationId xmlns:a16="http://schemas.microsoft.com/office/drawing/2014/main" id="{8AAF8FF4-E53C-21C0-BD0B-5C82013D6C0B}"/>
              </a:ext>
            </a:extLst>
          </p:cNvPr>
          <p:cNvSpPr/>
          <p:nvPr/>
        </p:nvSpPr>
        <p:spPr>
          <a:xfrm>
            <a:off x="7265014" y="5080127"/>
            <a:ext cx="435529" cy="435529"/>
          </a:xfrm>
          <a:prstGeom prst="roundRect">
            <a:avLst>
              <a:gd name="adj" fmla="val 16670"/>
            </a:avLst>
          </a:prstGeom>
          <a: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216EF33C-5DB8-27BC-CC70-031473A7109E}"/>
              </a:ext>
            </a:extLst>
          </p:cNvPr>
          <p:cNvSpPr/>
          <p:nvPr/>
        </p:nvSpPr>
        <p:spPr>
          <a:xfrm>
            <a:off x="7752054" y="4949680"/>
            <a:ext cx="1632993" cy="759884"/>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Priority addressed: Creation of a tobacco prevention and treatment alliance</a:t>
            </a:r>
          </a:p>
        </p:txBody>
      </p:sp>
      <p:sp>
        <p:nvSpPr>
          <p:cNvPr id="26" name="Rectangle: Rounded Corners 25" descr="Group success outline">
            <a:extLst>
              <a:ext uri="{FF2B5EF4-FFF2-40B4-BE49-F238E27FC236}">
                <a16:creationId xmlns:a16="http://schemas.microsoft.com/office/drawing/2014/main" id="{51761D64-8B6B-554C-7C13-B9C0E64748AA}"/>
              </a:ext>
            </a:extLst>
          </p:cNvPr>
          <p:cNvSpPr/>
          <p:nvPr/>
        </p:nvSpPr>
        <p:spPr>
          <a:xfrm>
            <a:off x="9599502" y="5077424"/>
            <a:ext cx="435529" cy="435529"/>
          </a:xfrm>
          <a:prstGeom prst="roundRect">
            <a:avLst>
              <a:gd name="adj" fmla="val 16670"/>
            </a:avLst>
          </a:prstGeom>
          <a: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E41B9ACE-F562-E8C6-14A6-F5F4A759C310}"/>
              </a:ext>
            </a:extLst>
          </p:cNvPr>
          <p:cNvSpPr/>
          <p:nvPr/>
        </p:nvSpPr>
        <p:spPr>
          <a:xfrm>
            <a:off x="10076500" y="4946976"/>
            <a:ext cx="1608395" cy="759884"/>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Priority addressed: Enhancing the role of social prescribing and awareness of services </a:t>
            </a:r>
          </a:p>
        </p:txBody>
      </p:sp>
      <p:sp>
        <p:nvSpPr>
          <p:cNvPr id="2" name="Footer Placeholder 2">
            <a:extLst>
              <a:ext uri="{FF2B5EF4-FFF2-40B4-BE49-F238E27FC236}">
                <a16:creationId xmlns:a16="http://schemas.microsoft.com/office/drawing/2014/main" id="{583AF10F-0267-57E6-A502-BC1551A5134F}"/>
              </a:ext>
            </a:extLst>
          </p:cNvPr>
          <p:cNvSpPr txBox="1">
            <a:spLocks/>
          </p:cNvSpPr>
          <p:nvPr/>
        </p:nvSpPr>
        <p:spPr>
          <a:xfrm>
            <a:off x="4038600" y="445022"/>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rPr>
              <a:t>Executive Summary: Smarter Spending in Population Health </a:t>
            </a:r>
            <a:endPar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endParaRPr>
          </a:p>
        </p:txBody>
      </p:sp>
      <p:sp>
        <p:nvSpPr>
          <p:cNvPr id="4" name="Slide Number Placeholder 5">
            <a:extLst>
              <a:ext uri="{FF2B5EF4-FFF2-40B4-BE49-F238E27FC236}">
                <a16:creationId xmlns:a16="http://schemas.microsoft.com/office/drawing/2014/main" id="{5F207A4F-B352-5095-53DD-5D68EE2D530A}"/>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45E8EEF3-E57D-601F-981C-2F225AF97D04}"/>
              </a:ext>
            </a:extLst>
          </p:cNvPr>
          <p:cNvCxnSpPr>
            <a:cxnSpLocks/>
          </p:cNvCxnSpPr>
          <p:nvPr/>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1B58AB-5743-3A6C-92C6-22428BB69F8F}"/>
              </a:ext>
            </a:extLst>
          </p:cNvPr>
          <p:cNvSpPr txBox="1"/>
          <p:nvPr/>
        </p:nvSpPr>
        <p:spPr>
          <a:xfrm>
            <a:off x="383826" y="5862502"/>
            <a:ext cx="11342490" cy="902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82828"/>
                </a:solidFill>
                <a:effectLst/>
                <a:uLnTx/>
                <a:uFillTx/>
                <a:latin typeface="Arial" panose="020B0604020202020204"/>
                <a:ea typeface="+mn-ea"/>
                <a:cs typeface="+mn-cs"/>
              </a:rPr>
              <a:t>If implemented, these pathway improvements are expected to be cost saving. They are estimated to save £1.04m net per year and lead to a 12.4% percentage point increase to population health. </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28282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82828"/>
                </a:solidFill>
                <a:effectLst/>
                <a:uLnTx/>
                <a:uFillTx/>
                <a:latin typeface="Arial" panose="020B0604020202020204"/>
                <a:ea typeface="+mn-ea"/>
                <a:cs typeface="+mn-cs"/>
                <a:hlinkClick r:id="rId33" action="ppaction://hlinksldjump"/>
              </a:rPr>
              <a:t>More details on intervention, recommendations and next steps on pages 20-38</a:t>
            </a:r>
            <a:endParaRPr kumimoji="0" lang="en-GB" sz="1400" b="0" i="1" u="none" strike="noStrike" kern="1200" cap="none" spc="0" normalizeH="0" baseline="0" noProof="0" dirty="0">
              <a:ln>
                <a:noFill/>
              </a:ln>
              <a:solidFill>
                <a:srgbClr val="282828"/>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3362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F36A32-C659-F242-8652-D0F6C14888D1}"/>
              </a:ext>
            </a:extLst>
          </p:cNvPr>
          <p:cNvSpPr>
            <a:spLocks noGrp="1"/>
          </p:cNvSpPr>
          <p:nvPr>
            <p:ph type="title"/>
          </p:nvPr>
        </p:nvSpPr>
        <p:spPr>
          <a:xfrm>
            <a:off x="435000" y="1137334"/>
            <a:ext cx="11322000" cy="561706"/>
          </a:xfrm>
        </p:spPr>
        <p:txBody>
          <a:bodyPr/>
          <a:lstStyle/>
          <a:p>
            <a:r>
              <a:rPr lang="en-GB"/>
              <a:t>Process</a:t>
            </a:r>
          </a:p>
        </p:txBody>
      </p:sp>
      <p:sp>
        <p:nvSpPr>
          <p:cNvPr id="5" name="Text Placeholder 4">
            <a:extLst>
              <a:ext uri="{FF2B5EF4-FFF2-40B4-BE49-F238E27FC236}">
                <a16:creationId xmlns:a16="http://schemas.microsoft.com/office/drawing/2014/main" id="{10A319A1-53EA-5471-2613-692D66BA9A7E}"/>
              </a:ext>
            </a:extLst>
          </p:cNvPr>
          <p:cNvSpPr>
            <a:spLocks noGrp="1"/>
          </p:cNvSpPr>
          <p:nvPr>
            <p:ph type="body" sz="quarter" idx="13"/>
          </p:nvPr>
        </p:nvSpPr>
        <p:spPr>
          <a:xfrm>
            <a:off x="431973" y="2024749"/>
            <a:ext cx="11318875" cy="4455878"/>
          </a:xfrm>
        </p:spPr>
        <p:txBody>
          <a:bodyPr>
            <a:normAutofit/>
          </a:bodyPr>
          <a:lstStyle/>
          <a:p>
            <a:pPr marL="0" indent="0">
              <a:buNone/>
            </a:pPr>
            <a:r>
              <a:rPr lang="en-GB"/>
              <a:t>The project aimed to understand how to increase allocative efficiency of the COPD pathway in Birmingham and Solihull. It was facilitated through the following process:</a:t>
            </a:r>
          </a:p>
          <a:p>
            <a:pPr marL="0" indent="0">
              <a:buNone/>
            </a:pPr>
            <a:endParaRPr lang="en-GB"/>
          </a:p>
          <a:p>
            <a:pPr marL="0" indent="0">
              <a:buNone/>
            </a:pPr>
            <a:endParaRPr lang="en-GB"/>
          </a:p>
        </p:txBody>
      </p:sp>
      <p:sp>
        <p:nvSpPr>
          <p:cNvPr id="6" name="Text Placeholder 2">
            <a:extLst>
              <a:ext uri="{FF2B5EF4-FFF2-40B4-BE49-F238E27FC236}">
                <a16:creationId xmlns:a16="http://schemas.microsoft.com/office/drawing/2014/main" id="{3254B861-DBAA-3DE2-782D-4AF051A7DAEC}"/>
              </a:ext>
            </a:extLst>
          </p:cNvPr>
          <p:cNvSpPr txBox="1">
            <a:spLocks/>
          </p:cNvSpPr>
          <p:nvPr/>
        </p:nvSpPr>
        <p:spPr>
          <a:xfrm>
            <a:off x="8711508" y="2849078"/>
            <a:ext cx="2578655" cy="3477794"/>
          </a:xfrm>
          <a:prstGeom prst="rect">
            <a:avLst/>
          </a:prstGeom>
          <a:solidFill>
            <a:schemeClr val="bg2">
              <a:lumMod val="95000"/>
            </a:schemeClr>
          </a:solidFill>
        </p:spPr>
        <p:txBody>
          <a:bodyPr vert="horz" lIns="72000" tIns="72000" rIns="72000" bIns="72000" rtlCol="0" anchor="b">
            <a:normAutofit lnSpcReduction="10000"/>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3B3B3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a:solidFill>
                <a:srgbClr val="3B3B3A"/>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3B3B3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a:solidFill>
                <a:srgbClr val="3B3B3A"/>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3B3B3A"/>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a:ln>
                  <a:noFill/>
                </a:ln>
                <a:solidFill>
                  <a:srgbClr val="3B3B3A"/>
                </a:solidFill>
                <a:effectLst/>
                <a:uLnTx/>
                <a:uFillTx/>
                <a:latin typeface="Arial" panose="020B0604020202020204"/>
                <a:ea typeface="+mn-ea"/>
                <a:cs typeface="+mn-cs"/>
              </a:rPr>
              <a:t>Model pathway improvements in terms of costs and population health:</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3B3B3A"/>
              </a:solidFill>
              <a:effectLst/>
              <a:uLnTx/>
              <a:uFillTx/>
              <a:latin typeface="Arial" panose="020B0604020202020204"/>
              <a:ea typeface="+mn-ea"/>
              <a:cs typeface="+mn-cs"/>
            </a:endParaRPr>
          </a:p>
          <a:p>
            <a:pPr>
              <a:spcBef>
                <a:spcPts val="0"/>
              </a:spcBef>
              <a:defRPr/>
            </a:pPr>
            <a:r>
              <a:rPr lang="en-GB" sz="1300" b="1">
                <a:solidFill>
                  <a:srgbClr val="3B3B3A"/>
                </a:solidFill>
                <a:latin typeface="Arial" panose="020B0604020202020204"/>
              </a:rPr>
              <a:t>13</a:t>
            </a:r>
            <a:r>
              <a:rPr lang="en-GB" sz="1300">
                <a:solidFill>
                  <a:srgbClr val="3B3B3A"/>
                </a:solidFill>
                <a:latin typeface="Arial" panose="020B0604020202020204"/>
              </a:rPr>
              <a:t> pathway improvements were modelled using methods validated by LSE</a:t>
            </a:r>
          </a:p>
          <a:p>
            <a:pPr>
              <a:spcBef>
                <a:spcPts val="0"/>
              </a:spcBef>
              <a:defRPr/>
            </a:pPr>
            <a:endParaRPr lang="en-GB" sz="1300">
              <a:solidFill>
                <a:srgbClr val="3B3B3A"/>
              </a:solidFill>
              <a:latin typeface="Arial" panose="020B0604020202020204"/>
            </a:endParaRPr>
          </a:p>
          <a:p>
            <a:pPr>
              <a:spcBef>
                <a:spcPts val="0"/>
              </a:spcBef>
              <a:defRPr/>
            </a:pPr>
            <a:r>
              <a:rPr lang="en-GB" sz="1300" b="1">
                <a:solidFill>
                  <a:srgbClr val="3B3B3A"/>
                </a:solidFill>
                <a:latin typeface="Arial" panose="020B0604020202020204"/>
              </a:rPr>
              <a:t>Five</a:t>
            </a:r>
            <a:r>
              <a:rPr kumimoji="0" lang="en-GB" sz="1300" i="0" u="none" strike="noStrike" kern="1200" cap="none" spc="0" normalizeH="0" baseline="0" noProof="0">
                <a:ln>
                  <a:noFill/>
                </a:ln>
                <a:solidFill>
                  <a:srgbClr val="3B3B3A"/>
                </a:solidFill>
                <a:effectLst/>
                <a:uLnTx/>
                <a:uFillTx/>
                <a:latin typeface="Arial" panose="020B0604020202020204"/>
                <a:ea typeface="+mn-ea"/>
                <a:cs typeface="+mn-cs"/>
              </a:rPr>
              <a:t> pathway improvements are recommended for implementation due to the modelled cost and population health gain.</a:t>
            </a:r>
          </a:p>
        </p:txBody>
      </p:sp>
      <p:grpSp>
        <p:nvGrpSpPr>
          <p:cNvPr id="23" name="Group 22">
            <a:extLst>
              <a:ext uri="{FF2B5EF4-FFF2-40B4-BE49-F238E27FC236}">
                <a16:creationId xmlns:a16="http://schemas.microsoft.com/office/drawing/2014/main" id="{FBBBB41C-B8B3-EFA7-70E1-C116EF219BF1}"/>
              </a:ext>
            </a:extLst>
          </p:cNvPr>
          <p:cNvGrpSpPr/>
          <p:nvPr/>
        </p:nvGrpSpPr>
        <p:grpSpPr>
          <a:xfrm>
            <a:off x="9640835" y="3022786"/>
            <a:ext cx="720000" cy="720000"/>
            <a:chOff x="9134569" y="3123529"/>
            <a:chExt cx="720000" cy="720000"/>
          </a:xfrm>
        </p:grpSpPr>
        <p:sp>
          <p:nvSpPr>
            <p:cNvPr id="7" name="Oval 6">
              <a:extLst>
                <a:ext uri="{FF2B5EF4-FFF2-40B4-BE49-F238E27FC236}">
                  <a16:creationId xmlns:a16="http://schemas.microsoft.com/office/drawing/2014/main" id="{B16E0740-250A-70E2-628F-99906AEEA55D}"/>
                </a:ext>
              </a:extLst>
            </p:cNvPr>
            <p:cNvSpPr/>
            <p:nvPr/>
          </p:nvSpPr>
          <p:spPr>
            <a:xfrm>
              <a:off x="9134569" y="3123529"/>
              <a:ext cx="720000" cy="720000"/>
            </a:xfrm>
            <a:prstGeom prst="ellipse">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descr="Exponential Graph with solid fill">
              <a:extLst>
                <a:ext uri="{FF2B5EF4-FFF2-40B4-BE49-F238E27FC236}">
                  <a16:creationId xmlns:a16="http://schemas.microsoft.com/office/drawing/2014/main" id="{9B8D5F7B-F77D-265C-E3D7-70C361F768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183169" y="3172129"/>
              <a:ext cx="622800" cy="622800"/>
            </a:xfrm>
            <a:prstGeom prst="rect">
              <a:avLst/>
            </a:prstGeom>
          </p:spPr>
        </p:pic>
      </p:grpSp>
      <p:sp>
        <p:nvSpPr>
          <p:cNvPr id="11" name="Text Placeholder 2">
            <a:extLst>
              <a:ext uri="{FF2B5EF4-FFF2-40B4-BE49-F238E27FC236}">
                <a16:creationId xmlns:a16="http://schemas.microsoft.com/office/drawing/2014/main" id="{61B2D498-FAD2-4213-5829-893CF4601BAD}"/>
              </a:ext>
            </a:extLst>
          </p:cNvPr>
          <p:cNvSpPr txBox="1">
            <a:spLocks/>
          </p:cNvSpPr>
          <p:nvPr/>
        </p:nvSpPr>
        <p:spPr>
          <a:xfrm>
            <a:off x="4895206" y="2849079"/>
            <a:ext cx="2578655" cy="3477794"/>
          </a:xfrm>
          <a:prstGeom prst="rect">
            <a:avLst/>
          </a:prstGeom>
          <a:solidFill>
            <a:schemeClr val="bg2">
              <a:lumMod val="95000"/>
            </a:schemeClr>
          </a:solidFill>
        </p:spPr>
        <p:txBody>
          <a:bodyPr vert="horz" lIns="72000" tIns="72000" rIns="72000" bIns="72000" rtlCol="0" anchor="b">
            <a:noAutofit/>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41B6E5"/>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dirty="0">
              <a:solidFill>
                <a:srgbClr val="41B6E5"/>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rPr>
              <a:t>Collaborative workshops to value the pathway and identify improvements: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41B6E5"/>
              </a:solidFill>
              <a:effectLst/>
              <a:uLnTx/>
              <a:uFillTx/>
              <a:latin typeface="Arial" panose="020B0604020202020204"/>
              <a:ea typeface="+mn-ea"/>
              <a:cs typeface="+mn-cs"/>
            </a:endParaRPr>
          </a:p>
          <a:p>
            <a:pPr>
              <a:spcBef>
                <a:spcPts val="0"/>
              </a:spcBef>
              <a:defRPr/>
            </a:pPr>
            <a:r>
              <a:rPr lang="en-GB" sz="1300" b="1" dirty="0">
                <a:solidFill>
                  <a:srgbClr val="41B6E5"/>
                </a:solidFill>
                <a:latin typeface="Arial" panose="020B0604020202020204"/>
              </a:rPr>
              <a:t>20</a:t>
            </a:r>
            <a:r>
              <a:rPr lang="en-GB" sz="1300" dirty="0">
                <a:solidFill>
                  <a:srgbClr val="41B6E5"/>
                </a:solidFill>
                <a:latin typeface="Arial" panose="020B0604020202020204"/>
              </a:rPr>
              <a:t> attendees contributed to two workshops</a:t>
            </a:r>
          </a:p>
          <a:p>
            <a:pPr marL="0" indent="0">
              <a:spcBef>
                <a:spcPts val="0"/>
              </a:spcBef>
              <a:buNone/>
              <a:defRPr/>
            </a:pPr>
            <a:endParaRPr lang="en-GB" sz="1300" dirty="0">
              <a:solidFill>
                <a:srgbClr val="41B6E5"/>
              </a:solidFill>
              <a:latin typeface="Arial" panose="020B0604020202020204"/>
            </a:endParaRPr>
          </a:p>
          <a:p>
            <a:pPr>
              <a:spcBef>
                <a:spcPts val="0"/>
              </a:spcBef>
              <a:defRPr/>
            </a:pPr>
            <a:r>
              <a:rPr kumimoji="0" lang="en-GB" sz="1300" i="0" u="none" strike="noStrike" kern="1200" cap="none" spc="0" normalizeH="0" baseline="0" noProof="0" dirty="0">
                <a:ln>
                  <a:noFill/>
                </a:ln>
                <a:solidFill>
                  <a:srgbClr val="41B6E5"/>
                </a:solidFill>
                <a:effectLst/>
                <a:uLnTx/>
                <a:uFillTx/>
                <a:latin typeface="Arial" panose="020B0604020202020204"/>
                <a:ea typeface="+mn-ea"/>
                <a:cs typeface="+mn-cs"/>
              </a:rPr>
              <a:t>Attendees included COPD clinicians, public health, finance, informatics, analysts and transformation managers.</a:t>
            </a:r>
          </a:p>
        </p:txBody>
      </p:sp>
      <p:grpSp>
        <p:nvGrpSpPr>
          <p:cNvPr id="24" name="Group 23">
            <a:extLst>
              <a:ext uri="{FF2B5EF4-FFF2-40B4-BE49-F238E27FC236}">
                <a16:creationId xmlns:a16="http://schemas.microsoft.com/office/drawing/2014/main" id="{C0635AC0-DDD2-9040-9DB9-83A6118953E7}"/>
              </a:ext>
            </a:extLst>
          </p:cNvPr>
          <p:cNvGrpSpPr/>
          <p:nvPr/>
        </p:nvGrpSpPr>
        <p:grpSpPr>
          <a:xfrm>
            <a:off x="5802675" y="3022641"/>
            <a:ext cx="720000" cy="720000"/>
            <a:chOff x="5739407" y="3213419"/>
            <a:chExt cx="720000" cy="720000"/>
          </a:xfrm>
        </p:grpSpPr>
        <p:sp>
          <p:nvSpPr>
            <p:cNvPr id="12" name="Oval 11">
              <a:extLst>
                <a:ext uri="{FF2B5EF4-FFF2-40B4-BE49-F238E27FC236}">
                  <a16:creationId xmlns:a16="http://schemas.microsoft.com/office/drawing/2014/main" id="{C9B174C5-EC3E-F920-1551-A42D2089617E}"/>
                </a:ext>
              </a:extLst>
            </p:cNvPr>
            <p:cNvSpPr/>
            <p:nvPr/>
          </p:nvSpPr>
          <p:spPr>
            <a:xfrm>
              <a:off x="5739407" y="3213419"/>
              <a:ext cx="720000" cy="720000"/>
            </a:xfrm>
            <a:prstGeom prst="ellipse">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descr="Meeting with solid fill">
              <a:extLst>
                <a:ext uri="{FF2B5EF4-FFF2-40B4-BE49-F238E27FC236}">
                  <a16:creationId xmlns:a16="http://schemas.microsoft.com/office/drawing/2014/main" id="{919D1199-AC4D-F432-44F6-A06C4F4A8A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88007" y="3262019"/>
              <a:ext cx="622800" cy="622800"/>
            </a:xfrm>
            <a:prstGeom prst="rect">
              <a:avLst/>
            </a:prstGeom>
          </p:spPr>
        </p:pic>
      </p:grpSp>
      <p:sp>
        <p:nvSpPr>
          <p:cNvPr id="9" name="Text Placeholder 2">
            <a:extLst>
              <a:ext uri="{FF2B5EF4-FFF2-40B4-BE49-F238E27FC236}">
                <a16:creationId xmlns:a16="http://schemas.microsoft.com/office/drawing/2014/main" id="{EA27001B-47A3-F543-1690-7DAE1F0F677D}"/>
              </a:ext>
            </a:extLst>
          </p:cNvPr>
          <p:cNvSpPr txBox="1">
            <a:spLocks/>
          </p:cNvSpPr>
          <p:nvPr/>
        </p:nvSpPr>
        <p:spPr>
          <a:xfrm>
            <a:off x="1096751" y="2849078"/>
            <a:ext cx="2481359" cy="3477795"/>
          </a:xfrm>
          <a:prstGeom prst="rect">
            <a:avLst/>
          </a:prstGeom>
          <a:solidFill>
            <a:schemeClr val="bg2">
              <a:lumMod val="95000"/>
            </a:schemeClr>
          </a:solidFill>
        </p:spPr>
        <p:txBody>
          <a:bodyPr vert="horz" lIns="72000" tIns="72000" rIns="72000" bIns="72000" rtlCol="0" anchor="b">
            <a:normAutofit fontScale="92500" lnSpcReduction="20000"/>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b="1">
              <a:solidFill>
                <a:srgbClr val="005EB8"/>
              </a:solidFill>
              <a:latin typeface="Arial" panose="020B0604020202020204"/>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300" b="1" i="0" u="none" strike="noStrike" kern="1200" cap="none" spc="0" normalizeH="0" baseline="0" noProof="0">
              <a:ln>
                <a:noFill/>
              </a:ln>
              <a:solidFill>
                <a:srgbClr val="005EB8"/>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500" b="1" i="0" u="none" strike="noStrike" kern="1200" cap="none" spc="0" normalizeH="0" baseline="0" noProof="0">
                <a:ln>
                  <a:noFill/>
                </a:ln>
                <a:solidFill>
                  <a:srgbClr val="005EB8"/>
                </a:solidFill>
                <a:effectLst/>
                <a:uLnTx/>
                <a:uFillTx/>
                <a:latin typeface="Arial" panose="020B0604020202020204"/>
                <a:ea typeface="+mn-ea"/>
                <a:cs typeface="+mn-cs"/>
              </a:rPr>
              <a:t>Collect data and evidence on the pathway:</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500" b="1" i="0" u="none" strike="noStrike" kern="1200" cap="none" spc="0" normalizeH="0" baseline="0" noProof="0">
              <a:ln>
                <a:noFill/>
              </a:ln>
              <a:solidFill>
                <a:srgbClr val="005EB8"/>
              </a:solidFill>
              <a:effectLst/>
              <a:uLnTx/>
              <a:uFillTx/>
              <a:latin typeface="Arial" panose="020B0604020202020204"/>
              <a:ea typeface="+mn-ea"/>
              <a:cs typeface="+mn-cs"/>
            </a:endParaRPr>
          </a:p>
          <a:p>
            <a:pPr>
              <a:spcBef>
                <a:spcPts val="0"/>
              </a:spcBef>
              <a:defRPr/>
            </a:pPr>
            <a:r>
              <a:rPr lang="en-GB" sz="1400">
                <a:solidFill>
                  <a:srgbClr val="005EB8"/>
                </a:solidFill>
                <a:latin typeface="Arial" panose="020B0604020202020204"/>
              </a:rPr>
              <a:t>&gt;</a:t>
            </a:r>
            <a:r>
              <a:rPr lang="en-GB" sz="1400" b="1">
                <a:solidFill>
                  <a:srgbClr val="005EB8"/>
                </a:solidFill>
                <a:latin typeface="Arial" panose="020B0604020202020204"/>
              </a:rPr>
              <a:t>500</a:t>
            </a:r>
            <a:r>
              <a:rPr lang="en-GB" sz="1400">
                <a:solidFill>
                  <a:srgbClr val="005EB8"/>
                </a:solidFill>
                <a:latin typeface="Arial" panose="020B0604020202020204"/>
              </a:rPr>
              <a:t> COPD patients completed a preferences survey</a:t>
            </a:r>
          </a:p>
          <a:p>
            <a:pPr marL="0" indent="0">
              <a:spcBef>
                <a:spcPts val="0"/>
              </a:spcBef>
              <a:buNone/>
              <a:defRPr/>
            </a:pPr>
            <a:endParaRPr lang="en-GB" sz="1400">
              <a:solidFill>
                <a:srgbClr val="005EB8"/>
              </a:solidFill>
              <a:latin typeface="Arial" panose="020B0604020202020204"/>
            </a:endParaRPr>
          </a:p>
          <a:p>
            <a:pPr>
              <a:spcBef>
                <a:spcPts val="0"/>
              </a:spcBef>
              <a:defRPr/>
            </a:pPr>
            <a:r>
              <a:rPr kumimoji="0" lang="en-GB" sz="1400" i="0" u="none" strike="noStrike" kern="1200" cap="none" spc="0" normalizeH="0" baseline="0" noProof="0">
                <a:ln>
                  <a:noFill/>
                </a:ln>
                <a:solidFill>
                  <a:srgbClr val="005EB8"/>
                </a:solidFill>
                <a:effectLst/>
                <a:uLnTx/>
                <a:uFillTx/>
                <a:latin typeface="Arial" panose="020B0604020202020204"/>
                <a:ea typeface="+mn-ea"/>
                <a:cs typeface="+mn-cs"/>
              </a:rPr>
              <a:t>&gt;</a:t>
            </a:r>
            <a:r>
              <a:rPr lang="en-GB" sz="1400" b="1">
                <a:solidFill>
                  <a:srgbClr val="005EB8"/>
                </a:solidFill>
                <a:latin typeface="Arial" panose="020B0604020202020204"/>
              </a:rPr>
              <a:t>64</a:t>
            </a:r>
            <a:r>
              <a:rPr kumimoji="0" lang="en-GB" sz="1400" i="0" u="none" strike="noStrike" kern="1200" cap="none" spc="0" normalizeH="0" baseline="0" noProof="0">
                <a:ln>
                  <a:noFill/>
                </a:ln>
                <a:solidFill>
                  <a:srgbClr val="005EB8"/>
                </a:solidFill>
                <a:effectLst/>
                <a:uLnTx/>
                <a:uFillTx/>
                <a:latin typeface="Arial" panose="020B0604020202020204"/>
                <a:ea typeface="+mn-ea"/>
                <a:cs typeface="+mn-cs"/>
              </a:rPr>
              <a:t> publications were part of the literature review</a:t>
            </a:r>
          </a:p>
          <a:p>
            <a:pPr marL="0" indent="0">
              <a:spcBef>
                <a:spcPts val="0"/>
              </a:spcBef>
              <a:buNone/>
              <a:defRPr/>
            </a:pPr>
            <a:endParaRPr kumimoji="0" lang="en-GB" sz="1400" i="0" u="none" strike="noStrike" kern="1200" cap="none" spc="0" normalizeH="0" baseline="0" noProof="0">
              <a:ln>
                <a:noFill/>
              </a:ln>
              <a:solidFill>
                <a:srgbClr val="005EB8"/>
              </a:solidFill>
              <a:effectLst/>
              <a:uLnTx/>
              <a:uFillTx/>
              <a:latin typeface="Arial" panose="020B0604020202020204"/>
              <a:ea typeface="+mn-ea"/>
              <a:cs typeface="+mn-cs"/>
            </a:endParaRPr>
          </a:p>
          <a:p>
            <a:pPr>
              <a:spcBef>
                <a:spcPts val="0"/>
              </a:spcBef>
              <a:defRPr/>
            </a:pPr>
            <a:r>
              <a:rPr lang="en-GB" sz="1400">
                <a:solidFill>
                  <a:srgbClr val="005EB8"/>
                </a:solidFill>
                <a:latin typeface="Arial" panose="020B0604020202020204"/>
              </a:rPr>
              <a:t>&gt;</a:t>
            </a:r>
            <a:r>
              <a:rPr lang="en-GB" sz="1400" b="1">
                <a:solidFill>
                  <a:srgbClr val="005EB8"/>
                </a:solidFill>
                <a:latin typeface="Arial" panose="020B0604020202020204"/>
              </a:rPr>
              <a:t>100</a:t>
            </a:r>
            <a:r>
              <a:rPr lang="en-GB" sz="1400">
                <a:solidFill>
                  <a:srgbClr val="005EB8"/>
                </a:solidFill>
                <a:latin typeface="Arial" panose="020B0604020202020204"/>
              </a:rPr>
              <a:t> data points were collected looking at costs, activity and health gain. </a:t>
            </a:r>
            <a:endParaRPr kumimoji="0" lang="en-GB" sz="1400" i="0" u="none" strike="noStrike" kern="1200" cap="none" spc="0" normalizeH="0" baseline="0" noProof="0">
              <a:ln>
                <a:noFill/>
              </a:ln>
              <a:solidFill>
                <a:srgbClr val="005EB8"/>
              </a:solidFill>
              <a:effectLst/>
              <a:uLnTx/>
              <a:uFillTx/>
              <a:latin typeface="Arial" panose="020B0604020202020204"/>
              <a:ea typeface="+mn-ea"/>
              <a:cs typeface="+mn-cs"/>
            </a:endParaRPr>
          </a:p>
          <a:p>
            <a:pPr>
              <a:spcBef>
                <a:spcPts val="0"/>
              </a:spcBef>
              <a:defRPr/>
            </a:pPr>
            <a:endParaRPr kumimoji="0" lang="en-GB" sz="1300" i="0" u="none" strike="noStrike" kern="1200" cap="none" spc="0" normalizeH="0" baseline="0" noProof="0">
              <a:ln>
                <a:noFill/>
              </a:ln>
              <a:solidFill>
                <a:srgbClr val="005EB8"/>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B80EF2C0-AD74-2A40-8E11-B99770D97818}"/>
              </a:ext>
            </a:extLst>
          </p:cNvPr>
          <p:cNvGrpSpPr/>
          <p:nvPr/>
        </p:nvGrpSpPr>
        <p:grpSpPr>
          <a:xfrm>
            <a:off x="1977430" y="3022641"/>
            <a:ext cx="720000" cy="720000"/>
            <a:chOff x="1984033" y="3099882"/>
            <a:chExt cx="720000" cy="720000"/>
          </a:xfrm>
        </p:grpSpPr>
        <p:sp>
          <p:nvSpPr>
            <p:cNvPr id="10" name="Oval 9">
              <a:extLst>
                <a:ext uri="{FF2B5EF4-FFF2-40B4-BE49-F238E27FC236}">
                  <a16:creationId xmlns:a16="http://schemas.microsoft.com/office/drawing/2014/main" id="{371AEC6D-77C1-2C7C-C48E-55C471F2397A}"/>
                </a:ext>
              </a:extLst>
            </p:cNvPr>
            <p:cNvSpPr/>
            <p:nvPr/>
          </p:nvSpPr>
          <p:spPr>
            <a:xfrm>
              <a:off x="1984033" y="3099882"/>
              <a:ext cx="720000" cy="720000"/>
            </a:xfrm>
            <a:prstGeom prst="ellipse">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Graphic 13" descr="Bar chart with solid fill">
              <a:extLst>
                <a:ext uri="{FF2B5EF4-FFF2-40B4-BE49-F238E27FC236}">
                  <a16:creationId xmlns:a16="http://schemas.microsoft.com/office/drawing/2014/main" id="{4317B8FA-5463-B098-B768-359C8A6B58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055912" y="3148482"/>
              <a:ext cx="576242" cy="576242"/>
            </a:xfrm>
            <a:prstGeom prst="rect">
              <a:avLst/>
            </a:prstGeom>
          </p:spPr>
        </p:pic>
      </p:grpSp>
      <p:sp>
        <p:nvSpPr>
          <p:cNvPr id="2" name="Arrow: Right 1">
            <a:extLst>
              <a:ext uri="{FF2B5EF4-FFF2-40B4-BE49-F238E27FC236}">
                <a16:creationId xmlns:a16="http://schemas.microsoft.com/office/drawing/2014/main" id="{93049494-C36D-FE9D-7352-B257E46E1209}"/>
              </a:ext>
            </a:extLst>
          </p:cNvPr>
          <p:cNvSpPr/>
          <p:nvPr/>
        </p:nvSpPr>
        <p:spPr>
          <a:xfrm>
            <a:off x="3947613" y="4500933"/>
            <a:ext cx="628909" cy="484632"/>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2">
            <a:extLst>
              <a:ext uri="{FF2B5EF4-FFF2-40B4-BE49-F238E27FC236}">
                <a16:creationId xmlns:a16="http://schemas.microsoft.com/office/drawing/2014/main" id="{66141841-E89A-6C3B-BCAC-B4E190A2A3B4}"/>
              </a:ext>
            </a:extLst>
          </p:cNvPr>
          <p:cNvSpPr txBox="1">
            <a:spLocks/>
          </p:cNvSpPr>
          <p:nvPr/>
        </p:nvSpPr>
        <p:spPr>
          <a:xfrm>
            <a:off x="4038600" y="445022"/>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0">
                <a:solidFill>
                  <a:srgbClr val="282828">
                    <a:lumMod val="75000"/>
                    <a:lumOff val="25000"/>
                  </a:srgbClr>
                </a:solidFill>
                <a:latin typeface="Arial" panose="020B0604020202020204"/>
              </a:rPr>
              <a:t>Executive Summary: Smarter Spending in Population Health </a:t>
            </a:r>
            <a:endParaRPr lang="en-US" b="0">
              <a:solidFill>
                <a:prstClr val="black">
                  <a:lumMod val="75000"/>
                  <a:lumOff val="25000"/>
                </a:prstClr>
              </a:solidFill>
              <a:latin typeface="Arial" panose="020B0604020202020204"/>
            </a:endParaRPr>
          </a:p>
        </p:txBody>
      </p:sp>
      <p:sp>
        <p:nvSpPr>
          <p:cNvPr id="21" name="Slide Number Placeholder 5">
            <a:extLst>
              <a:ext uri="{FF2B5EF4-FFF2-40B4-BE49-F238E27FC236}">
                <a16:creationId xmlns:a16="http://schemas.microsoft.com/office/drawing/2014/main" id="{B21BB2CA-8F37-517C-16F0-2F3E4715CC8C}"/>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CA9D46-5061-CB44-B974-7368B75C86DF}" type="slidenum">
              <a:rPr lang="en-US" smtClean="0"/>
              <a:pPr/>
              <a:t>35</a:t>
            </a:fld>
            <a:endParaRPr lang="en-US"/>
          </a:p>
        </p:txBody>
      </p:sp>
      <p:cxnSp>
        <p:nvCxnSpPr>
          <p:cNvPr id="22" name="Straight Connector 21">
            <a:extLst>
              <a:ext uri="{FF2B5EF4-FFF2-40B4-BE49-F238E27FC236}">
                <a16:creationId xmlns:a16="http://schemas.microsoft.com/office/drawing/2014/main" id="{25C33032-80A7-BD2C-3586-22D103E57F1F}"/>
              </a:ext>
            </a:extLst>
          </p:cNvPr>
          <p:cNvCxnSpPr>
            <a:cxnSpLocks/>
          </p:cNvCxnSpPr>
          <p:nvPr/>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6CCAA3A7-A98F-1084-41CB-2083B543B7F6}"/>
              </a:ext>
            </a:extLst>
          </p:cNvPr>
          <p:cNvSpPr/>
          <p:nvPr/>
        </p:nvSpPr>
        <p:spPr>
          <a:xfrm>
            <a:off x="7778230" y="4500933"/>
            <a:ext cx="628909" cy="484632"/>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886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74A277-D887-9FFF-1A15-C4D5CE91CF89}"/>
              </a:ext>
            </a:extLst>
          </p:cNvPr>
          <p:cNvPicPr>
            <a:picLocks noChangeAspect="1"/>
          </p:cNvPicPr>
          <p:nvPr/>
        </p:nvPicPr>
        <p:blipFill>
          <a:blip r:embed="rId2"/>
          <a:stretch>
            <a:fillRect/>
          </a:stretch>
        </p:blipFill>
        <p:spPr>
          <a:xfrm>
            <a:off x="877500" y="175614"/>
            <a:ext cx="10169735" cy="6682386"/>
          </a:xfrm>
          <a:prstGeom prst="rect">
            <a:avLst/>
          </a:prstGeom>
        </p:spPr>
      </p:pic>
      <p:sp>
        <p:nvSpPr>
          <p:cNvPr id="5" name="TextBox 4">
            <a:extLst>
              <a:ext uri="{FF2B5EF4-FFF2-40B4-BE49-F238E27FC236}">
                <a16:creationId xmlns:a16="http://schemas.microsoft.com/office/drawing/2014/main" id="{7C2DF174-43B0-856D-4915-DD4CD23D8A07}"/>
              </a:ext>
            </a:extLst>
          </p:cNvPr>
          <p:cNvSpPr txBox="1"/>
          <p:nvPr/>
        </p:nvSpPr>
        <p:spPr>
          <a:xfrm>
            <a:off x="5218545" y="175614"/>
            <a:ext cx="3269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Birmingham</a:t>
            </a:r>
          </a:p>
        </p:txBody>
      </p:sp>
    </p:spTree>
    <p:extLst>
      <p:ext uri="{BB962C8B-B14F-4D97-AF65-F5344CB8AC3E}">
        <p14:creationId xmlns:p14="http://schemas.microsoft.com/office/powerpoint/2010/main" val="3612304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79">
            <a:extLst>
              <a:ext uri="{FF2B5EF4-FFF2-40B4-BE49-F238E27FC236}">
                <a16:creationId xmlns:a16="http://schemas.microsoft.com/office/drawing/2014/main" id="{15C59A36-56DF-42BB-263F-C58FF0BE30BB}"/>
              </a:ext>
            </a:extLst>
          </p:cNvPr>
          <p:cNvSpPr>
            <a:spLocks noGrp="1"/>
          </p:cNvSpPr>
          <p:nvPr>
            <p:ph type="body" sz="quarter" idx="13"/>
          </p:nvPr>
        </p:nvSpPr>
        <p:spPr>
          <a:xfrm>
            <a:off x="383826" y="1898837"/>
            <a:ext cx="11342490" cy="639401"/>
          </a:xfrm>
          <a:noFill/>
        </p:spPr>
        <p:txBody>
          <a:bodyPr>
            <a:normAutofit/>
          </a:bodyPr>
          <a:lstStyle/>
          <a:p>
            <a:pPr marL="0" indent="0">
              <a:buNone/>
            </a:pPr>
            <a:r>
              <a:rPr lang="en-GB" sz="1800" dirty="0"/>
              <a:t>The following pathway improvements have been modelled and are recommended for implementation as they are likely to lead to the most health generation per pound spent. </a:t>
            </a:r>
          </a:p>
          <a:p>
            <a:pPr marL="0" indent="0">
              <a:buNone/>
            </a:pPr>
            <a:endParaRPr lang="en-GB" sz="1600" dirty="0"/>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p>
          <a:p>
            <a:pPr marL="0" indent="0">
              <a:buNone/>
            </a:pPr>
            <a:endParaRPr lang="en-GB" sz="1600" dirty="0">
              <a:solidFill>
                <a:schemeClr val="tx1"/>
              </a:solidFill>
            </a:endParaRPr>
          </a:p>
          <a:p>
            <a:pPr marL="0" indent="0">
              <a:buNone/>
            </a:pPr>
            <a:endParaRPr lang="en-GB" sz="1600" dirty="0">
              <a:solidFill>
                <a:schemeClr val="tx1"/>
              </a:solidFill>
            </a:endParaRPr>
          </a:p>
        </p:txBody>
      </p:sp>
      <p:sp>
        <p:nvSpPr>
          <p:cNvPr id="57" name="Freeform: Shape 56">
            <a:extLst>
              <a:ext uri="{FF2B5EF4-FFF2-40B4-BE49-F238E27FC236}">
                <a16:creationId xmlns:a16="http://schemas.microsoft.com/office/drawing/2014/main" id="{061E7718-8340-D2B4-B656-0F42122FBD39}"/>
              </a:ext>
            </a:extLst>
          </p:cNvPr>
          <p:cNvSpPr/>
          <p:nvPr/>
        </p:nvSpPr>
        <p:spPr>
          <a:xfrm>
            <a:off x="432000"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41B6E5"/>
                </a:solidFill>
                <a:effectLst/>
                <a:uLnTx/>
                <a:uFillTx/>
                <a:latin typeface="Arial" panose="020B0604020202020204"/>
                <a:ea typeface="+mn-ea"/>
                <a:cs typeface="+mn-cs"/>
              </a:rPr>
              <a:t>Virtual ward as early discharge support</a:t>
            </a:r>
            <a:endParaRPr kumimoji="0" lang="en-GB" sz="1200" b="0" i="0" u="none" strike="noStrike" kern="1200" cap="none" spc="0" normalizeH="0" baseline="0" noProof="0" dirty="0">
              <a:ln>
                <a:noFill/>
              </a:ln>
              <a:solidFill>
                <a:srgbClr val="41B6E5"/>
              </a:solidFill>
              <a:effectLst/>
              <a:uLnTx/>
              <a:uFillTx/>
              <a:latin typeface="Arial" panose="020B0604020202020204"/>
              <a:ea typeface="+mn-ea"/>
              <a:cs typeface="+mn-cs"/>
            </a:endParaRPr>
          </a:p>
        </p:txBody>
      </p:sp>
      <p:sp>
        <p:nvSpPr>
          <p:cNvPr id="58" name="Rectangle: Rounded Corners 57" descr="Piggy Bank with solid fill">
            <a:extLst>
              <a:ext uri="{FF2B5EF4-FFF2-40B4-BE49-F238E27FC236}">
                <a16:creationId xmlns:a16="http://schemas.microsoft.com/office/drawing/2014/main" id="{F1E6951B-B25B-A69E-2CC6-36B38A4340A4}"/>
              </a:ext>
            </a:extLst>
          </p:cNvPr>
          <p:cNvSpPr/>
          <p:nvPr/>
        </p:nvSpPr>
        <p:spPr>
          <a:xfrm>
            <a:off x="338120" y="3557575"/>
            <a:ext cx="435529" cy="435529"/>
          </a:xfrm>
          <a:prstGeom prst="roundRect">
            <a:avLst>
              <a:gd name="adj" fmla="val 1667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Freeform: Shape 58">
            <a:extLst>
              <a:ext uri="{FF2B5EF4-FFF2-40B4-BE49-F238E27FC236}">
                <a16:creationId xmlns:a16="http://schemas.microsoft.com/office/drawing/2014/main" id="{4BE2A148-3CCA-8471-C1B2-BA40A4A993BF}"/>
              </a:ext>
            </a:extLst>
          </p:cNvPr>
          <p:cNvSpPr/>
          <p:nvPr/>
        </p:nvSpPr>
        <p:spPr>
          <a:xfrm>
            <a:off x="814134" y="3406992"/>
            <a:ext cx="1632993" cy="710163"/>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Yearly savings through avoided admission (~£1.8m)</a:t>
            </a:r>
          </a:p>
        </p:txBody>
      </p:sp>
      <p:sp>
        <p:nvSpPr>
          <p:cNvPr id="61" name="Freeform: Shape 60">
            <a:extLst>
              <a:ext uri="{FF2B5EF4-FFF2-40B4-BE49-F238E27FC236}">
                <a16:creationId xmlns:a16="http://schemas.microsoft.com/office/drawing/2014/main" id="{FC3434E9-C2FD-C58B-11C3-C9C6F3345EC2}"/>
              </a:ext>
            </a:extLst>
          </p:cNvPr>
          <p:cNvSpPr/>
          <p:nvPr/>
        </p:nvSpPr>
        <p:spPr>
          <a:xfrm>
            <a:off x="814134" y="4175942"/>
            <a:ext cx="1632993"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4,194 fewer bed days required for COPD patients per year</a:t>
            </a:r>
          </a:p>
        </p:txBody>
      </p:sp>
      <p:sp>
        <p:nvSpPr>
          <p:cNvPr id="62" name="Freeform: Shape 61">
            <a:extLst>
              <a:ext uri="{FF2B5EF4-FFF2-40B4-BE49-F238E27FC236}">
                <a16:creationId xmlns:a16="http://schemas.microsoft.com/office/drawing/2014/main" id="{A84A8273-BEC5-E39E-C805-5A356AC828A8}"/>
              </a:ext>
            </a:extLst>
          </p:cNvPr>
          <p:cNvSpPr/>
          <p:nvPr/>
        </p:nvSpPr>
        <p:spPr>
          <a:xfrm>
            <a:off x="2667299"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a:ln>
                  <a:noFill/>
                </a:ln>
                <a:solidFill>
                  <a:srgbClr val="3B3B3A">
                    <a:lumMod val="60000"/>
                    <a:lumOff val="40000"/>
                  </a:srgbClr>
                </a:solidFill>
                <a:effectLst/>
                <a:uLnTx/>
                <a:uFillTx/>
                <a:latin typeface="Arial" panose="020B0604020202020204"/>
                <a:ea typeface="+mn-ea"/>
                <a:cs typeface="+mn-cs"/>
              </a:rPr>
              <a:t>Expanding spirometry testing </a:t>
            </a:r>
            <a:endParaRPr kumimoji="0" lang="en-GB" sz="1200" b="0" i="0" u="none" strike="noStrike" kern="1200" cap="none" spc="0" normalizeH="0" baseline="0" noProof="0">
              <a:ln>
                <a:noFill/>
              </a:ln>
              <a:solidFill>
                <a:srgbClr val="3B3B3A">
                  <a:lumMod val="60000"/>
                  <a:lumOff val="40000"/>
                </a:srgbClr>
              </a:solidFill>
              <a:effectLst/>
              <a:uLnTx/>
              <a:uFillTx/>
              <a:latin typeface="Arial" panose="020B0604020202020204"/>
              <a:ea typeface="+mn-ea"/>
              <a:cs typeface="+mn-cs"/>
            </a:endParaRPr>
          </a:p>
        </p:txBody>
      </p:sp>
      <p:sp>
        <p:nvSpPr>
          <p:cNvPr id="63" name="Rectangle: Rounded Corners 62" descr="Piggy Bank with solid fill">
            <a:extLst>
              <a:ext uri="{FF2B5EF4-FFF2-40B4-BE49-F238E27FC236}">
                <a16:creationId xmlns:a16="http://schemas.microsoft.com/office/drawing/2014/main" id="{48F03A88-6019-F5B4-729F-EBD903AA09E3}"/>
              </a:ext>
            </a:extLst>
          </p:cNvPr>
          <p:cNvSpPr/>
          <p:nvPr/>
        </p:nvSpPr>
        <p:spPr>
          <a:xfrm>
            <a:off x="2604772" y="3557575"/>
            <a:ext cx="435529" cy="435529"/>
          </a:xfrm>
          <a:prstGeom prst="roundRect">
            <a:avLst>
              <a:gd name="adj" fmla="val 16670"/>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539D62F5-88F0-D380-2776-C8798EAEFB70}"/>
              </a:ext>
            </a:extLst>
          </p:cNvPr>
          <p:cNvSpPr/>
          <p:nvPr/>
        </p:nvSpPr>
        <p:spPr>
          <a:xfrm>
            <a:off x="3049434" y="3404290"/>
            <a:ext cx="1712519"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Up to £163k savings a year due to early diagnosis</a:t>
            </a:r>
          </a:p>
        </p:txBody>
      </p:sp>
      <p:sp>
        <p:nvSpPr>
          <p:cNvPr id="66" name="Freeform: Shape 65">
            <a:extLst>
              <a:ext uri="{FF2B5EF4-FFF2-40B4-BE49-F238E27FC236}">
                <a16:creationId xmlns:a16="http://schemas.microsoft.com/office/drawing/2014/main" id="{E17AA224-B9DC-D31A-4831-C3D6B59CFA3B}"/>
              </a:ext>
            </a:extLst>
          </p:cNvPr>
          <p:cNvSpPr/>
          <p:nvPr/>
        </p:nvSpPr>
        <p:spPr>
          <a:xfrm>
            <a:off x="3049434" y="4175941"/>
            <a:ext cx="1712520"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94 fewer hospital admissions a year </a:t>
            </a:r>
          </a:p>
        </p:txBody>
      </p:sp>
      <p:sp>
        <p:nvSpPr>
          <p:cNvPr id="67" name="Freeform: Shape 66">
            <a:extLst>
              <a:ext uri="{FF2B5EF4-FFF2-40B4-BE49-F238E27FC236}">
                <a16:creationId xmlns:a16="http://schemas.microsoft.com/office/drawing/2014/main" id="{2C8862FA-DFF6-2B46-1B01-585025AB151C}"/>
              </a:ext>
            </a:extLst>
          </p:cNvPr>
          <p:cNvSpPr/>
          <p:nvPr/>
        </p:nvSpPr>
        <p:spPr>
          <a:xfrm>
            <a:off x="4933951" y="2538238"/>
            <a:ext cx="2139359"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dirty="0">
                <a:ln>
                  <a:noFill/>
                </a:ln>
                <a:solidFill>
                  <a:srgbClr val="002F86"/>
                </a:solidFill>
                <a:effectLst/>
                <a:uLnTx/>
                <a:uFillTx/>
                <a:latin typeface="Arial" panose="020B0604020202020204"/>
                <a:ea typeface="+mn-ea"/>
                <a:cs typeface="+mn-cs"/>
              </a:rPr>
              <a:t>Introducing the </a:t>
            </a:r>
            <a:r>
              <a:rPr kumimoji="0" lang="en-GB" sz="1200" b="1" i="1" u="none" strike="noStrike" kern="1200" cap="none" spc="0" normalizeH="0" baseline="0" noProof="0" dirty="0" err="1">
                <a:ln>
                  <a:noFill/>
                </a:ln>
                <a:solidFill>
                  <a:srgbClr val="002F86"/>
                </a:solidFill>
                <a:effectLst/>
                <a:uLnTx/>
                <a:uFillTx/>
                <a:latin typeface="Arial" panose="020B0604020202020204"/>
                <a:ea typeface="+mn-ea"/>
                <a:cs typeface="+mn-cs"/>
              </a:rPr>
              <a:t>myCOPD</a:t>
            </a:r>
            <a:r>
              <a:rPr kumimoji="0" lang="en-GB" sz="1200" b="1" i="1" u="none" strike="noStrike" kern="1200" cap="none" spc="0" normalizeH="0" baseline="0" noProof="0" dirty="0">
                <a:ln>
                  <a:noFill/>
                </a:ln>
                <a:solidFill>
                  <a:srgbClr val="002F86"/>
                </a:solidFill>
                <a:effectLst/>
                <a:uLnTx/>
                <a:uFillTx/>
                <a:latin typeface="Arial" panose="020B0604020202020204"/>
                <a:ea typeface="+mn-ea"/>
                <a:cs typeface="+mn-cs"/>
              </a:rPr>
              <a:t> app</a:t>
            </a:r>
            <a:endParaRPr kumimoji="0" lang="en-GB" sz="1200" b="0" i="0" u="none" strike="noStrike" kern="1200" cap="none" spc="0" normalizeH="0" baseline="0" noProof="0" dirty="0">
              <a:ln>
                <a:noFill/>
              </a:ln>
              <a:solidFill>
                <a:srgbClr val="002F86"/>
              </a:solidFill>
              <a:effectLst/>
              <a:uLnTx/>
              <a:uFillTx/>
              <a:latin typeface="Arial" panose="020B0604020202020204"/>
              <a:ea typeface="+mn-ea"/>
              <a:cs typeface="+mn-cs"/>
            </a:endParaRPr>
          </a:p>
        </p:txBody>
      </p:sp>
      <p:sp>
        <p:nvSpPr>
          <p:cNvPr id="69" name="Freeform: Shape 68">
            <a:extLst>
              <a:ext uri="{FF2B5EF4-FFF2-40B4-BE49-F238E27FC236}">
                <a16:creationId xmlns:a16="http://schemas.microsoft.com/office/drawing/2014/main" id="{B3F485F6-CF95-3768-3A97-855361AF1C82}"/>
              </a:ext>
            </a:extLst>
          </p:cNvPr>
          <p:cNvSpPr/>
          <p:nvPr/>
        </p:nvSpPr>
        <p:spPr>
          <a:xfrm>
            <a:off x="5408963" y="3404290"/>
            <a:ext cx="1664347"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£0.01 for every additional unit of population health gain</a:t>
            </a:r>
          </a:p>
        </p:txBody>
      </p:sp>
      <p:sp>
        <p:nvSpPr>
          <p:cNvPr id="71" name="Freeform: Shape 70">
            <a:extLst>
              <a:ext uri="{FF2B5EF4-FFF2-40B4-BE49-F238E27FC236}">
                <a16:creationId xmlns:a16="http://schemas.microsoft.com/office/drawing/2014/main" id="{F03B954D-BBDD-0ACC-3427-F0C3C69D645A}"/>
              </a:ext>
            </a:extLst>
          </p:cNvPr>
          <p:cNvSpPr/>
          <p:nvPr/>
        </p:nvSpPr>
        <p:spPr>
          <a:xfrm>
            <a:off x="5403169" y="4175941"/>
            <a:ext cx="1670141" cy="710161"/>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FFFFFF"/>
                </a:solidFill>
                <a:effectLst/>
                <a:uLnTx/>
                <a:uFillTx/>
                <a:latin typeface="Arial" panose="020B0604020202020204"/>
                <a:ea typeface="+mn-ea"/>
                <a:cs typeface="+mn-cs"/>
              </a:rPr>
              <a:t>~11,000 people receiving self care support a year</a:t>
            </a:r>
          </a:p>
        </p:txBody>
      </p:sp>
      <p:sp>
        <p:nvSpPr>
          <p:cNvPr id="72" name="Freeform: Shape 71">
            <a:extLst>
              <a:ext uri="{FF2B5EF4-FFF2-40B4-BE49-F238E27FC236}">
                <a16:creationId xmlns:a16="http://schemas.microsoft.com/office/drawing/2014/main" id="{EDF73213-6CA3-A05C-8592-9B20CCF9A439}"/>
              </a:ext>
            </a:extLst>
          </p:cNvPr>
          <p:cNvSpPr/>
          <p:nvPr/>
        </p:nvSpPr>
        <p:spPr>
          <a:xfrm>
            <a:off x="9631661" y="2538238"/>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200" b="1" i="1" u="none" strike="noStrike" kern="1200" cap="none" spc="0" normalizeH="0" baseline="0" noProof="0">
                <a:ln>
                  <a:noFill/>
                </a:ln>
                <a:solidFill>
                  <a:srgbClr val="00A399"/>
                </a:solidFill>
                <a:effectLst/>
                <a:uLnTx/>
                <a:uFillTx/>
                <a:latin typeface="Arial" panose="020B0604020202020204"/>
                <a:ea typeface="+mn-ea"/>
                <a:cs typeface="+mn-cs"/>
              </a:rPr>
              <a:t>Promoting respiratory services within localities through social prescribing – physical activity</a:t>
            </a:r>
            <a:endParaRPr kumimoji="0" lang="en-GB" sz="1200" b="0" i="0" u="none" strike="noStrike" kern="1200" cap="none" spc="0" normalizeH="0" baseline="0" noProof="0">
              <a:ln>
                <a:noFill/>
              </a:ln>
              <a:solidFill>
                <a:srgbClr val="00A399"/>
              </a:solidFill>
              <a:effectLst/>
              <a:uLnTx/>
              <a:uFillTx/>
              <a:latin typeface="Arial" panose="020B0604020202020204"/>
              <a:ea typeface="+mn-ea"/>
              <a:cs typeface="+mn-cs"/>
            </a:endParaRPr>
          </a:p>
        </p:txBody>
      </p:sp>
      <p:sp>
        <p:nvSpPr>
          <p:cNvPr id="74" name="Freeform: Shape 73">
            <a:extLst>
              <a:ext uri="{FF2B5EF4-FFF2-40B4-BE49-F238E27FC236}">
                <a16:creationId xmlns:a16="http://schemas.microsoft.com/office/drawing/2014/main" id="{4DF8893A-87C0-EC6C-9EF3-429752DF1CE3}"/>
              </a:ext>
            </a:extLst>
          </p:cNvPr>
          <p:cNvSpPr/>
          <p:nvPr/>
        </p:nvSpPr>
        <p:spPr>
          <a:xfrm>
            <a:off x="10076500" y="3404290"/>
            <a:ext cx="1649816" cy="71016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£0.26 for every additional unit of population health gain</a:t>
            </a:r>
          </a:p>
        </p:txBody>
      </p:sp>
      <p:sp>
        <p:nvSpPr>
          <p:cNvPr id="76" name="Freeform: Shape 75">
            <a:extLst>
              <a:ext uri="{FF2B5EF4-FFF2-40B4-BE49-F238E27FC236}">
                <a16:creationId xmlns:a16="http://schemas.microsoft.com/office/drawing/2014/main" id="{7A279FAD-84EA-0CDC-4485-B609F359048F}"/>
              </a:ext>
            </a:extLst>
          </p:cNvPr>
          <p:cNvSpPr/>
          <p:nvPr/>
        </p:nvSpPr>
        <p:spPr>
          <a:xfrm>
            <a:off x="10076501" y="4173239"/>
            <a:ext cx="1649815" cy="710160"/>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1 hospital admission avoided for every 70 people treated</a:t>
            </a:r>
          </a:p>
        </p:txBody>
      </p:sp>
      <p:sp>
        <p:nvSpPr>
          <p:cNvPr id="78" name="Title 77">
            <a:extLst>
              <a:ext uri="{FF2B5EF4-FFF2-40B4-BE49-F238E27FC236}">
                <a16:creationId xmlns:a16="http://schemas.microsoft.com/office/drawing/2014/main" id="{2C1B499C-13CE-2E4D-0F10-B84C2398BC3E}"/>
              </a:ext>
            </a:extLst>
          </p:cNvPr>
          <p:cNvSpPr>
            <a:spLocks noGrp="1"/>
          </p:cNvSpPr>
          <p:nvPr>
            <p:ph type="title"/>
          </p:nvPr>
        </p:nvSpPr>
        <p:spPr/>
        <p:txBody>
          <a:bodyPr/>
          <a:lstStyle/>
          <a:p>
            <a:r>
              <a:rPr lang="en-GB"/>
              <a:t>Recommendations</a:t>
            </a:r>
          </a:p>
        </p:txBody>
      </p:sp>
      <p:sp>
        <p:nvSpPr>
          <p:cNvPr id="21" name="Freeform: Shape 20">
            <a:extLst>
              <a:ext uri="{FF2B5EF4-FFF2-40B4-BE49-F238E27FC236}">
                <a16:creationId xmlns:a16="http://schemas.microsoft.com/office/drawing/2014/main" id="{762F5DC7-4970-2E89-252E-FAA0C8FC4DE2}"/>
              </a:ext>
            </a:extLst>
          </p:cNvPr>
          <p:cNvSpPr/>
          <p:nvPr/>
        </p:nvSpPr>
        <p:spPr>
          <a:xfrm>
            <a:off x="825160" y="4949679"/>
            <a:ext cx="1632993" cy="748703"/>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National priority addressed: Expand virtual wards</a:t>
            </a:r>
          </a:p>
        </p:txBody>
      </p:sp>
      <p:sp>
        <p:nvSpPr>
          <p:cNvPr id="22" name="Rectangle: Rounded Corners 21" descr="Doctor female with solid fill">
            <a:extLst>
              <a:ext uri="{FF2B5EF4-FFF2-40B4-BE49-F238E27FC236}">
                <a16:creationId xmlns:a16="http://schemas.microsoft.com/office/drawing/2014/main" id="{F7A85930-DDB9-9BBF-F858-803F9D14686D}"/>
              </a:ext>
            </a:extLst>
          </p:cNvPr>
          <p:cNvSpPr/>
          <p:nvPr/>
        </p:nvSpPr>
        <p:spPr>
          <a:xfrm>
            <a:off x="2604772" y="5080127"/>
            <a:ext cx="435529" cy="435529"/>
          </a:xfrm>
          <a:prstGeom prst="roundRect">
            <a:avLst>
              <a:gd name="adj" fmla="val 16670"/>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81238F17-A345-0451-134F-7161B5758EB0}"/>
              </a:ext>
            </a:extLst>
          </p:cNvPr>
          <p:cNvSpPr/>
          <p:nvPr/>
        </p:nvSpPr>
        <p:spPr>
          <a:xfrm>
            <a:off x="3049434" y="4949680"/>
            <a:ext cx="1712519" cy="74870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Priority addressed: Accurate and timely diagnosis</a:t>
            </a:r>
          </a:p>
        </p:txBody>
      </p:sp>
      <p:sp>
        <p:nvSpPr>
          <p:cNvPr id="25" name="Freeform: Shape 24">
            <a:extLst>
              <a:ext uri="{FF2B5EF4-FFF2-40B4-BE49-F238E27FC236}">
                <a16:creationId xmlns:a16="http://schemas.microsoft.com/office/drawing/2014/main" id="{216EF33C-5DB8-27BC-CC70-031473A7109E}"/>
              </a:ext>
            </a:extLst>
          </p:cNvPr>
          <p:cNvSpPr/>
          <p:nvPr/>
        </p:nvSpPr>
        <p:spPr>
          <a:xfrm>
            <a:off x="5403169" y="4949680"/>
            <a:ext cx="1670141" cy="759884"/>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Priority addressed: Living well</a:t>
            </a:r>
          </a:p>
        </p:txBody>
      </p:sp>
      <p:sp>
        <p:nvSpPr>
          <p:cNvPr id="26" name="Rectangle: Rounded Corners 25" descr="Group success outline">
            <a:extLst>
              <a:ext uri="{FF2B5EF4-FFF2-40B4-BE49-F238E27FC236}">
                <a16:creationId xmlns:a16="http://schemas.microsoft.com/office/drawing/2014/main" id="{51761D64-8B6B-554C-7C13-B9C0E64748AA}"/>
              </a:ext>
            </a:extLst>
          </p:cNvPr>
          <p:cNvSpPr/>
          <p:nvPr/>
        </p:nvSpPr>
        <p:spPr>
          <a:xfrm>
            <a:off x="9599502" y="5077424"/>
            <a:ext cx="435529" cy="435529"/>
          </a:xfrm>
          <a:prstGeom prst="roundRect">
            <a:avLst>
              <a:gd name="adj" fmla="val 1667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E41B9ACE-F562-E8C6-14A6-F5F4A759C310}"/>
              </a:ext>
            </a:extLst>
          </p:cNvPr>
          <p:cNvSpPr/>
          <p:nvPr/>
        </p:nvSpPr>
        <p:spPr>
          <a:xfrm>
            <a:off x="10076500" y="4946976"/>
            <a:ext cx="1649815" cy="759884"/>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Priority addressed: Living well</a:t>
            </a:r>
          </a:p>
        </p:txBody>
      </p:sp>
      <p:sp>
        <p:nvSpPr>
          <p:cNvPr id="2" name="Footer Placeholder 2">
            <a:extLst>
              <a:ext uri="{FF2B5EF4-FFF2-40B4-BE49-F238E27FC236}">
                <a16:creationId xmlns:a16="http://schemas.microsoft.com/office/drawing/2014/main" id="{583AF10F-0267-57E6-A502-BC1551A5134F}"/>
              </a:ext>
            </a:extLst>
          </p:cNvPr>
          <p:cNvSpPr txBox="1">
            <a:spLocks/>
          </p:cNvSpPr>
          <p:nvPr/>
        </p:nvSpPr>
        <p:spPr>
          <a:xfrm>
            <a:off x="4038600" y="445022"/>
            <a:ext cx="7189378" cy="20701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rPr>
              <a:t>Executive Summary: Smarter Spending in Population Health </a:t>
            </a:r>
            <a:endPar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endParaRPr>
          </a:p>
        </p:txBody>
      </p:sp>
      <p:sp>
        <p:nvSpPr>
          <p:cNvPr id="4" name="Slide Number Placeholder 5">
            <a:extLst>
              <a:ext uri="{FF2B5EF4-FFF2-40B4-BE49-F238E27FC236}">
                <a16:creationId xmlns:a16="http://schemas.microsoft.com/office/drawing/2014/main" id="{5F207A4F-B352-5095-53DD-5D68EE2D530A}"/>
              </a:ext>
            </a:extLst>
          </p:cNvPr>
          <p:cNvSpPr>
            <a:spLocks noGrp="1"/>
          </p:cNvSpPr>
          <p:nvPr>
            <p:ph type="sldNum" sz="quarter" idx="12"/>
          </p:nvPr>
        </p:nvSpPr>
        <p:spPr>
          <a:xfrm>
            <a:off x="11484864" y="445022"/>
            <a:ext cx="265984" cy="207009"/>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45E8EEF3-E57D-601F-981C-2F225AF97D04}"/>
              </a:ext>
            </a:extLst>
          </p:cNvPr>
          <p:cNvCxnSpPr>
            <a:cxnSpLocks/>
          </p:cNvCxnSpPr>
          <p:nvPr/>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1B58AB-5743-3A6C-92C6-22428BB69F8F}"/>
              </a:ext>
            </a:extLst>
          </p:cNvPr>
          <p:cNvSpPr txBox="1"/>
          <p:nvPr/>
        </p:nvSpPr>
        <p:spPr>
          <a:xfrm>
            <a:off x="383826" y="5862502"/>
            <a:ext cx="11342490" cy="9028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282828"/>
                </a:solidFill>
                <a:effectLst/>
                <a:uLnTx/>
                <a:uFillTx/>
                <a:latin typeface="Arial" panose="020B0604020202020204"/>
                <a:ea typeface="+mn-ea"/>
                <a:cs typeface="+mn-cs"/>
              </a:rPr>
              <a:t>If implemented, these pathway improvements are expected to be cost saving. They are estimated to save ~£1.8m net per year and lead to a 52.46% percentage point increase to population health. </a:t>
            </a:r>
          </a:p>
          <a:p>
            <a:pPr marL="0" marR="0" lvl="0" indent="0" algn="l" defTabSz="914400" rtl="0" eaLnBrk="1" fontAlgn="auto" latinLnBrk="0" hangingPunct="1">
              <a:lnSpc>
                <a:spcPts val="8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282828"/>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rgbClr val="282828"/>
                </a:solidFill>
                <a:effectLst/>
                <a:uLnTx/>
                <a:uFillTx/>
                <a:latin typeface="Arial" panose="020B0604020202020204"/>
                <a:ea typeface="+mn-ea"/>
                <a:cs typeface="+mn-cs"/>
                <a:hlinkClick r:id="rId11" action="ppaction://hlinksldjump"/>
              </a:rPr>
              <a:t>More details on intervention, recommendations and next steps on pages 20-34</a:t>
            </a:r>
            <a:endParaRPr kumimoji="0" lang="en-GB" sz="1400" b="0" i="1" u="none" strike="noStrike" kern="1200" cap="none" spc="0" normalizeH="0" baseline="0" noProof="0">
              <a:ln>
                <a:noFill/>
              </a:ln>
              <a:solidFill>
                <a:srgbClr val="282828"/>
              </a:solidFill>
              <a:effectLst/>
              <a:uLnTx/>
              <a:uFillTx/>
              <a:latin typeface="Arial" panose="020B0604020202020204"/>
              <a:ea typeface="+mn-ea"/>
              <a:cs typeface="+mn-cs"/>
            </a:endParaRPr>
          </a:p>
        </p:txBody>
      </p:sp>
      <p:sp>
        <p:nvSpPr>
          <p:cNvPr id="45" name="Rectangle: Rounded Corners 44" descr="Business Growth with solid fill">
            <a:extLst>
              <a:ext uri="{FF2B5EF4-FFF2-40B4-BE49-F238E27FC236}">
                <a16:creationId xmlns:a16="http://schemas.microsoft.com/office/drawing/2014/main" id="{A580A71C-5646-4D4A-BF24-4BDA4DD281FD}"/>
              </a:ext>
            </a:extLst>
          </p:cNvPr>
          <p:cNvSpPr/>
          <p:nvPr/>
        </p:nvSpPr>
        <p:spPr>
          <a:xfrm>
            <a:off x="4910165" y="4348921"/>
            <a:ext cx="435529" cy="435529"/>
          </a:xfrm>
          <a:prstGeom prst="roundRect">
            <a:avLst>
              <a:gd name="adj" fmla="val 16670"/>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Rectangle: Rounded Corners 45" descr="Group success outline">
            <a:extLst>
              <a:ext uri="{FF2B5EF4-FFF2-40B4-BE49-F238E27FC236}">
                <a16:creationId xmlns:a16="http://schemas.microsoft.com/office/drawing/2014/main" id="{AEB91A12-2E47-4A7F-A5CA-EFB1AD5BF995}"/>
              </a:ext>
            </a:extLst>
          </p:cNvPr>
          <p:cNvSpPr/>
          <p:nvPr/>
        </p:nvSpPr>
        <p:spPr>
          <a:xfrm>
            <a:off x="4910164" y="5106226"/>
            <a:ext cx="435529" cy="435529"/>
          </a:xfrm>
          <a:prstGeom prst="roundRect">
            <a:avLst>
              <a:gd name="adj" fmla="val 16670"/>
            </a:avLst>
          </a:prstGeom>
          <a:blipFill>
            <a:blip r:embed="rId1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Graphic 6" descr="Hospital with solid fill">
            <a:extLst>
              <a:ext uri="{FF2B5EF4-FFF2-40B4-BE49-F238E27FC236}">
                <a16:creationId xmlns:a16="http://schemas.microsoft.com/office/drawing/2014/main" id="{327DFC37-5439-4A15-9598-933EAA4AD9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2486" y="4275862"/>
            <a:ext cx="415865" cy="415865"/>
          </a:xfrm>
          <a:prstGeom prst="rect">
            <a:avLst/>
          </a:prstGeom>
        </p:spPr>
      </p:pic>
      <p:cxnSp>
        <p:nvCxnSpPr>
          <p:cNvPr id="9" name="Straight Arrow Connector 8">
            <a:extLst>
              <a:ext uri="{FF2B5EF4-FFF2-40B4-BE49-F238E27FC236}">
                <a16:creationId xmlns:a16="http://schemas.microsoft.com/office/drawing/2014/main" id="{50FEDE0E-1012-475E-AA0B-87B12FD661C5}"/>
              </a:ext>
            </a:extLst>
          </p:cNvPr>
          <p:cNvCxnSpPr>
            <a:cxnSpLocks/>
          </p:cNvCxnSpPr>
          <p:nvPr/>
        </p:nvCxnSpPr>
        <p:spPr>
          <a:xfrm>
            <a:off x="725321" y="4353040"/>
            <a:ext cx="0" cy="41586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Pyramid with levels with solid fill">
            <a:extLst>
              <a:ext uri="{FF2B5EF4-FFF2-40B4-BE49-F238E27FC236}">
                <a16:creationId xmlns:a16="http://schemas.microsoft.com/office/drawing/2014/main" id="{1D1D9CCA-B35C-4447-B739-AE964DA75B4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72733" y="5106226"/>
            <a:ext cx="471079" cy="471079"/>
          </a:xfrm>
          <a:prstGeom prst="rect">
            <a:avLst/>
          </a:prstGeom>
        </p:spPr>
      </p:pic>
      <p:sp>
        <p:nvSpPr>
          <p:cNvPr id="52" name="Freeform: Shape 51">
            <a:extLst>
              <a:ext uri="{FF2B5EF4-FFF2-40B4-BE49-F238E27FC236}">
                <a16:creationId xmlns:a16="http://schemas.microsoft.com/office/drawing/2014/main" id="{CBE38FC3-02D2-5B7D-06B4-6D904F16C332}"/>
              </a:ext>
            </a:extLst>
          </p:cNvPr>
          <p:cNvSpPr/>
          <p:nvPr/>
        </p:nvSpPr>
        <p:spPr>
          <a:xfrm>
            <a:off x="7298701" y="2540942"/>
            <a:ext cx="2094655" cy="802742"/>
          </a:xfrm>
          <a:custGeom>
            <a:avLst/>
            <a:gdLst>
              <a:gd name="connsiteX0" fmla="*/ 0 w 2094655"/>
              <a:gd name="connsiteY0" fmla="*/ 43553 h 435529"/>
              <a:gd name="connsiteX1" fmla="*/ 43553 w 2094655"/>
              <a:gd name="connsiteY1" fmla="*/ 0 h 435529"/>
              <a:gd name="connsiteX2" fmla="*/ 2051102 w 2094655"/>
              <a:gd name="connsiteY2" fmla="*/ 0 h 435529"/>
              <a:gd name="connsiteX3" fmla="*/ 2094655 w 2094655"/>
              <a:gd name="connsiteY3" fmla="*/ 43553 h 435529"/>
              <a:gd name="connsiteX4" fmla="*/ 2094655 w 2094655"/>
              <a:gd name="connsiteY4" fmla="*/ 391976 h 435529"/>
              <a:gd name="connsiteX5" fmla="*/ 2051102 w 2094655"/>
              <a:gd name="connsiteY5" fmla="*/ 435529 h 435529"/>
              <a:gd name="connsiteX6" fmla="*/ 43553 w 2094655"/>
              <a:gd name="connsiteY6" fmla="*/ 435529 h 435529"/>
              <a:gd name="connsiteX7" fmla="*/ 0 w 2094655"/>
              <a:gd name="connsiteY7" fmla="*/ 391976 h 435529"/>
              <a:gd name="connsiteX8" fmla="*/ 0 w 2094655"/>
              <a:gd name="connsiteY8" fmla="*/ 4355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55" h="435529">
                <a:moveTo>
                  <a:pt x="0" y="43553"/>
                </a:moveTo>
                <a:cubicBezTo>
                  <a:pt x="0" y="19499"/>
                  <a:pt x="19499" y="0"/>
                  <a:pt x="43553" y="0"/>
                </a:cubicBezTo>
                <a:lnTo>
                  <a:pt x="2051102" y="0"/>
                </a:lnTo>
                <a:cubicBezTo>
                  <a:pt x="2075156" y="0"/>
                  <a:pt x="2094655" y="19499"/>
                  <a:pt x="2094655" y="43553"/>
                </a:cubicBezTo>
                <a:lnTo>
                  <a:pt x="2094655" y="391976"/>
                </a:lnTo>
                <a:cubicBezTo>
                  <a:pt x="2094655" y="416030"/>
                  <a:pt x="2075156" y="435529"/>
                  <a:pt x="2051102" y="435529"/>
                </a:cubicBezTo>
                <a:lnTo>
                  <a:pt x="43553" y="435529"/>
                </a:lnTo>
                <a:cubicBezTo>
                  <a:pt x="19499" y="435529"/>
                  <a:pt x="0" y="416030"/>
                  <a:pt x="0" y="391976"/>
                </a:cubicBezTo>
                <a:lnTo>
                  <a:pt x="0" y="43553"/>
                </a:lnTo>
                <a:close/>
              </a:path>
            </a:pathLst>
          </a:custGeom>
          <a:solidFill>
            <a:schemeClr val="bg2">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01" tIns="24186" rIns="29901" bIns="24186"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200" b="1" i="1" u="none" strike="noStrike" kern="1200" cap="none" spc="0" normalizeH="0" baseline="0" noProof="0" dirty="0">
                <a:ln>
                  <a:noFill/>
                </a:ln>
                <a:solidFill>
                  <a:srgbClr val="005EB8"/>
                </a:solidFill>
                <a:effectLst/>
                <a:uLnTx/>
                <a:uFillTx/>
                <a:latin typeface="Arial" panose="020B0604020202020204"/>
                <a:ea typeface="+mn-ea"/>
                <a:cs typeface="+mn-cs"/>
              </a:rPr>
              <a:t>Increasing uptake of smoking cessation services (Tertiary prevention – Quit with Bella app)</a:t>
            </a:r>
            <a:endParaRPr kumimoji="0" lang="en-GB" sz="12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54" name="Freeform: Shape 53">
            <a:extLst>
              <a:ext uri="{FF2B5EF4-FFF2-40B4-BE49-F238E27FC236}">
                <a16:creationId xmlns:a16="http://schemas.microsoft.com/office/drawing/2014/main" id="{E8FB4591-EE4C-B5F3-6AC9-0E3C2F03B819}"/>
              </a:ext>
            </a:extLst>
          </p:cNvPr>
          <p:cNvSpPr/>
          <p:nvPr/>
        </p:nvSpPr>
        <p:spPr>
          <a:xfrm>
            <a:off x="7712189" y="3406993"/>
            <a:ext cx="1681165" cy="712866"/>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£0.23 for every additional unit of population health gain</a:t>
            </a:r>
          </a:p>
        </p:txBody>
      </p:sp>
      <p:sp>
        <p:nvSpPr>
          <p:cNvPr id="56" name="Freeform: Shape 55">
            <a:extLst>
              <a:ext uri="{FF2B5EF4-FFF2-40B4-BE49-F238E27FC236}">
                <a16:creationId xmlns:a16="http://schemas.microsoft.com/office/drawing/2014/main" id="{B71A678D-5524-E166-B691-F8DF94C5B135}"/>
              </a:ext>
            </a:extLst>
          </p:cNvPr>
          <p:cNvSpPr/>
          <p:nvPr/>
        </p:nvSpPr>
        <p:spPr>
          <a:xfrm>
            <a:off x="7712189" y="4175942"/>
            <a:ext cx="1681166" cy="712866"/>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a:ln>
                  <a:noFill/>
                </a:ln>
                <a:solidFill>
                  <a:srgbClr val="282828"/>
                </a:solidFill>
                <a:effectLst/>
                <a:uLnTx/>
                <a:uFillTx/>
                <a:latin typeface="Arial" panose="020B0604020202020204"/>
                <a:ea typeface="+mn-ea"/>
                <a:cs typeface="+mn-cs"/>
              </a:rPr>
              <a:t>1 avoided case of COPD for every 88 people who quit</a:t>
            </a:r>
          </a:p>
        </p:txBody>
      </p:sp>
      <p:sp>
        <p:nvSpPr>
          <p:cNvPr id="19" name="Freeform: Shape 18">
            <a:extLst>
              <a:ext uri="{FF2B5EF4-FFF2-40B4-BE49-F238E27FC236}">
                <a16:creationId xmlns:a16="http://schemas.microsoft.com/office/drawing/2014/main" id="{ECC17E5D-8A69-A7C6-90E2-7D8369B93EE3}"/>
              </a:ext>
            </a:extLst>
          </p:cNvPr>
          <p:cNvSpPr/>
          <p:nvPr/>
        </p:nvSpPr>
        <p:spPr>
          <a:xfrm>
            <a:off x="7706969" y="4949680"/>
            <a:ext cx="1686385" cy="748702"/>
          </a:xfrm>
          <a:custGeom>
            <a:avLst/>
            <a:gdLst>
              <a:gd name="connsiteX0" fmla="*/ 0 w 1632993"/>
              <a:gd name="connsiteY0" fmla="*/ 72603 h 435529"/>
              <a:gd name="connsiteX1" fmla="*/ 72603 w 1632993"/>
              <a:gd name="connsiteY1" fmla="*/ 0 h 435529"/>
              <a:gd name="connsiteX2" fmla="*/ 1560390 w 1632993"/>
              <a:gd name="connsiteY2" fmla="*/ 0 h 435529"/>
              <a:gd name="connsiteX3" fmla="*/ 1632993 w 1632993"/>
              <a:gd name="connsiteY3" fmla="*/ 72603 h 435529"/>
              <a:gd name="connsiteX4" fmla="*/ 1632993 w 1632993"/>
              <a:gd name="connsiteY4" fmla="*/ 362926 h 435529"/>
              <a:gd name="connsiteX5" fmla="*/ 1560390 w 1632993"/>
              <a:gd name="connsiteY5" fmla="*/ 435529 h 435529"/>
              <a:gd name="connsiteX6" fmla="*/ 72603 w 1632993"/>
              <a:gd name="connsiteY6" fmla="*/ 435529 h 435529"/>
              <a:gd name="connsiteX7" fmla="*/ 0 w 1632993"/>
              <a:gd name="connsiteY7" fmla="*/ 362926 h 435529"/>
              <a:gd name="connsiteX8" fmla="*/ 0 w 1632993"/>
              <a:gd name="connsiteY8" fmla="*/ 72603 h 43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993" h="435529">
                <a:moveTo>
                  <a:pt x="0" y="72603"/>
                </a:moveTo>
                <a:cubicBezTo>
                  <a:pt x="0" y="32505"/>
                  <a:pt x="32505" y="0"/>
                  <a:pt x="72603" y="0"/>
                </a:cubicBezTo>
                <a:lnTo>
                  <a:pt x="1560390" y="0"/>
                </a:lnTo>
                <a:cubicBezTo>
                  <a:pt x="1600488" y="0"/>
                  <a:pt x="1632993" y="32505"/>
                  <a:pt x="1632993" y="72603"/>
                </a:cubicBezTo>
                <a:lnTo>
                  <a:pt x="1632993" y="362926"/>
                </a:lnTo>
                <a:cubicBezTo>
                  <a:pt x="1632993" y="403024"/>
                  <a:pt x="1600488" y="435529"/>
                  <a:pt x="1560390" y="435529"/>
                </a:cubicBezTo>
                <a:lnTo>
                  <a:pt x="72603" y="435529"/>
                </a:lnTo>
                <a:cubicBezTo>
                  <a:pt x="32505" y="435529"/>
                  <a:pt x="0" y="403024"/>
                  <a:pt x="0" y="362926"/>
                </a:cubicBezTo>
                <a:lnTo>
                  <a:pt x="0" y="72603"/>
                </a:lnTo>
                <a:close/>
              </a:path>
            </a:pathLst>
          </a:cu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73" tIns="85273" rIns="85273" bIns="85273"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282828"/>
                </a:solidFill>
                <a:effectLst/>
                <a:uLnTx/>
                <a:uFillTx/>
                <a:latin typeface="Arial" panose="020B0604020202020204"/>
                <a:ea typeface="+mn-ea"/>
                <a:cs typeface="+mn-cs"/>
              </a:rPr>
              <a:t>Priority addressed: Prevention and promotion of healthier communities</a:t>
            </a:r>
          </a:p>
        </p:txBody>
      </p:sp>
      <p:pic>
        <p:nvPicPr>
          <p:cNvPr id="49" name="Graphic 48" descr="Hospital with solid fill">
            <a:extLst>
              <a:ext uri="{FF2B5EF4-FFF2-40B4-BE49-F238E27FC236}">
                <a16:creationId xmlns:a16="http://schemas.microsoft.com/office/drawing/2014/main" id="{163EC7A9-26C5-4C1C-BDE3-A1CF9AB7BCF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574082" y="4304006"/>
            <a:ext cx="415865" cy="415865"/>
          </a:xfrm>
          <a:prstGeom prst="rect">
            <a:avLst/>
          </a:prstGeom>
        </p:spPr>
      </p:pic>
      <p:cxnSp>
        <p:nvCxnSpPr>
          <p:cNvPr id="50" name="Straight Arrow Connector 49">
            <a:extLst>
              <a:ext uri="{FF2B5EF4-FFF2-40B4-BE49-F238E27FC236}">
                <a16:creationId xmlns:a16="http://schemas.microsoft.com/office/drawing/2014/main" id="{DE6435C3-EFDA-4F98-89E3-1AB472B68D75}"/>
              </a:ext>
            </a:extLst>
          </p:cNvPr>
          <p:cNvCxnSpPr>
            <a:cxnSpLocks/>
          </p:cNvCxnSpPr>
          <p:nvPr/>
        </p:nvCxnSpPr>
        <p:spPr>
          <a:xfrm>
            <a:off x="10006917" y="4381184"/>
            <a:ext cx="0" cy="41586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Lungs with virus outline">
            <a:extLst>
              <a:ext uri="{FF2B5EF4-FFF2-40B4-BE49-F238E27FC236}">
                <a16:creationId xmlns:a16="http://schemas.microsoft.com/office/drawing/2014/main" id="{AAD09063-1B63-413B-9765-66B7D08D42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226980" y="4296833"/>
            <a:ext cx="415865" cy="415865"/>
          </a:xfrm>
          <a:prstGeom prst="rect">
            <a:avLst/>
          </a:prstGeom>
        </p:spPr>
      </p:pic>
      <p:cxnSp>
        <p:nvCxnSpPr>
          <p:cNvPr id="51" name="Straight Arrow Connector 50">
            <a:extLst>
              <a:ext uri="{FF2B5EF4-FFF2-40B4-BE49-F238E27FC236}">
                <a16:creationId xmlns:a16="http://schemas.microsoft.com/office/drawing/2014/main" id="{1A591B98-A586-4D56-B300-6A3575572FD4}"/>
              </a:ext>
            </a:extLst>
          </p:cNvPr>
          <p:cNvCxnSpPr>
            <a:cxnSpLocks/>
          </p:cNvCxnSpPr>
          <p:nvPr/>
        </p:nvCxnSpPr>
        <p:spPr>
          <a:xfrm>
            <a:off x="7649493" y="4365882"/>
            <a:ext cx="0" cy="41586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Coins outline">
            <a:extLst>
              <a:ext uri="{FF2B5EF4-FFF2-40B4-BE49-F238E27FC236}">
                <a16:creationId xmlns:a16="http://schemas.microsoft.com/office/drawing/2014/main" id="{DBB57EFC-7852-42EE-8CBF-AC9C2D30468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587228" y="3596106"/>
            <a:ext cx="435529" cy="435529"/>
          </a:xfrm>
          <a:prstGeom prst="rect">
            <a:avLst/>
          </a:prstGeom>
        </p:spPr>
      </p:pic>
      <p:pic>
        <p:nvPicPr>
          <p:cNvPr id="60" name="Graphic 59" descr="Coins outline">
            <a:extLst>
              <a:ext uri="{FF2B5EF4-FFF2-40B4-BE49-F238E27FC236}">
                <a16:creationId xmlns:a16="http://schemas.microsoft.com/office/drawing/2014/main" id="{26821725-8C5E-4D5F-830D-2A6F2098F32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226980" y="3586935"/>
            <a:ext cx="435529" cy="435529"/>
          </a:xfrm>
          <a:prstGeom prst="rect">
            <a:avLst/>
          </a:prstGeom>
        </p:spPr>
      </p:pic>
      <p:grpSp>
        <p:nvGrpSpPr>
          <p:cNvPr id="70" name="Group 69">
            <a:extLst>
              <a:ext uri="{FF2B5EF4-FFF2-40B4-BE49-F238E27FC236}">
                <a16:creationId xmlns:a16="http://schemas.microsoft.com/office/drawing/2014/main" id="{4DDDF95F-AF71-486F-AAC3-3D42B289C4E1}"/>
              </a:ext>
            </a:extLst>
          </p:cNvPr>
          <p:cNvGrpSpPr/>
          <p:nvPr/>
        </p:nvGrpSpPr>
        <p:grpSpPr>
          <a:xfrm>
            <a:off x="7192639" y="5120451"/>
            <a:ext cx="456854" cy="456854"/>
            <a:chOff x="4276595" y="3569585"/>
            <a:chExt cx="720000" cy="720000"/>
          </a:xfrm>
        </p:grpSpPr>
        <p:sp>
          <p:nvSpPr>
            <p:cNvPr id="73" name="Oval 72">
              <a:extLst>
                <a:ext uri="{FF2B5EF4-FFF2-40B4-BE49-F238E27FC236}">
                  <a16:creationId xmlns:a16="http://schemas.microsoft.com/office/drawing/2014/main" id="{F427C1FE-3886-4F5D-8C24-98563D41CC4C}"/>
                </a:ext>
              </a:extLst>
            </p:cNvPr>
            <p:cNvSpPr/>
            <p:nvPr/>
          </p:nvSpPr>
          <p:spPr>
            <a:xfrm>
              <a:off x="4276595" y="3569585"/>
              <a:ext cx="720000" cy="720000"/>
            </a:xfrm>
            <a:prstGeom prst="ellipse">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1" name="Graphic 80" descr="Connections outline">
              <a:extLst>
                <a:ext uri="{FF2B5EF4-FFF2-40B4-BE49-F238E27FC236}">
                  <a16:creationId xmlns:a16="http://schemas.microsoft.com/office/drawing/2014/main" id="{A970CCE4-69EA-4A41-BECB-0988DA387E0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4325195" y="3618185"/>
              <a:ext cx="622800" cy="622800"/>
            </a:xfrm>
            <a:prstGeom prst="rect">
              <a:avLst/>
            </a:prstGeom>
          </p:spPr>
        </p:pic>
      </p:grpSp>
      <p:pic>
        <p:nvPicPr>
          <p:cNvPr id="82" name="Graphic 81" descr="Coins outline">
            <a:extLst>
              <a:ext uri="{FF2B5EF4-FFF2-40B4-BE49-F238E27FC236}">
                <a16:creationId xmlns:a16="http://schemas.microsoft.com/office/drawing/2014/main" id="{F64A1A28-A980-4D7F-9F0D-3A09B6BD00F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910163" y="3543095"/>
            <a:ext cx="435529" cy="435529"/>
          </a:xfrm>
          <a:prstGeom prst="rect">
            <a:avLst/>
          </a:prstGeom>
        </p:spPr>
      </p:pic>
      <p:pic>
        <p:nvPicPr>
          <p:cNvPr id="83" name="Graphic 82" descr="Hospital with solid fill">
            <a:extLst>
              <a:ext uri="{FF2B5EF4-FFF2-40B4-BE49-F238E27FC236}">
                <a16:creationId xmlns:a16="http://schemas.microsoft.com/office/drawing/2014/main" id="{0F09B4DA-C53D-4A84-8B73-E48C50DA5542}"/>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570874" y="4263485"/>
            <a:ext cx="415865" cy="415865"/>
          </a:xfrm>
          <a:prstGeom prst="rect">
            <a:avLst/>
          </a:prstGeom>
        </p:spPr>
      </p:pic>
      <p:cxnSp>
        <p:nvCxnSpPr>
          <p:cNvPr id="84" name="Straight Arrow Connector 83">
            <a:extLst>
              <a:ext uri="{FF2B5EF4-FFF2-40B4-BE49-F238E27FC236}">
                <a16:creationId xmlns:a16="http://schemas.microsoft.com/office/drawing/2014/main" id="{7460623F-8EEF-4EC7-9A33-28843B7D1B0D}"/>
              </a:ext>
            </a:extLst>
          </p:cNvPr>
          <p:cNvCxnSpPr>
            <a:cxnSpLocks/>
          </p:cNvCxnSpPr>
          <p:nvPr/>
        </p:nvCxnSpPr>
        <p:spPr>
          <a:xfrm>
            <a:off x="3003709" y="4340663"/>
            <a:ext cx="0" cy="415865"/>
          </a:xfrm>
          <a:prstGeom prst="straightConnector1">
            <a:avLst/>
          </a:prstGeom>
          <a:ln>
            <a:solidFill>
              <a:schemeClr val="bg2">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057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797E-FCE7-854E-BFF2-5F0EEE92FA05}"/>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D422D331-0BF3-2645-9EAF-6ADCEDC65438}"/>
              </a:ext>
            </a:extLst>
          </p:cNvPr>
          <p:cNvSpPr>
            <a:spLocks noGrp="1"/>
          </p:cNvSpPr>
          <p:nvPr>
            <p:ph type="subTitle" idx="1"/>
          </p:nvPr>
        </p:nvSpPr>
        <p:spPr/>
        <p:txBody>
          <a:bodyPr/>
          <a:lstStyle/>
          <a:p>
            <a:r>
              <a:rPr lang="en-US" dirty="0">
                <a:hlinkClick r:id="rId3">
                  <a:extLst>
                    <a:ext uri="{A12FA001-AC4F-418D-AE19-62706E023703}">
                      <ahyp:hlinkClr xmlns:ahyp="http://schemas.microsoft.com/office/drawing/2018/hyperlinkcolor" val="tx"/>
                    </a:ext>
                  </a:extLst>
                </a:hlinkClick>
              </a:rPr>
              <a:t>andi.orlowski@nhs.net</a:t>
            </a:r>
            <a:endParaRPr lang="en-US" dirty="0"/>
          </a:p>
          <a:p>
            <a:r>
              <a:rPr lang="en-US" dirty="0"/>
              <a:t>https://</a:t>
            </a:r>
            <a:r>
              <a:rPr lang="en-US" dirty="0" err="1"/>
              <a:t>healtheconomicsunit.nhs.uk</a:t>
            </a:r>
            <a:r>
              <a:rPr lang="en-US" dirty="0"/>
              <a:t>/</a:t>
            </a:r>
          </a:p>
          <a:p>
            <a:r>
              <a:rPr lang="en-US" dirty="0"/>
              <a:t>@</a:t>
            </a:r>
            <a:r>
              <a:rPr lang="en-US" dirty="0" err="1"/>
              <a:t>andrzeio</a:t>
            </a:r>
            <a:endParaRPr lang="en-US" dirty="0"/>
          </a:p>
        </p:txBody>
      </p:sp>
    </p:spTree>
    <p:extLst>
      <p:ext uri="{BB962C8B-B14F-4D97-AF65-F5344CB8AC3E}">
        <p14:creationId xmlns:p14="http://schemas.microsoft.com/office/powerpoint/2010/main" val="236109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FB39-6A8F-4C48-D5D3-7C83E71E0219}"/>
              </a:ext>
            </a:extLst>
          </p:cNvPr>
          <p:cNvSpPr>
            <a:spLocks noGrp="1"/>
          </p:cNvSpPr>
          <p:nvPr>
            <p:ph type="title"/>
          </p:nvPr>
        </p:nvSpPr>
        <p:spPr/>
        <p:txBody>
          <a:bodyPr/>
          <a:lstStyle/>
          <a:p>
            <a:r>
              <a:rPr lang="en-US" dirty="0"/>
              <a:t>Wider determinants </a:t>
            </a:r>
          </a:p>
        </p:txBody>
      </p:sp>
      <p:sp>
        <p:nvSpPr>
          <p:cNvPr id="4" name="Text Placeholder 3">
            <a:extLst>
              <a:ext uri="{FF2B5EF4-FFF2-40B4-BE49-F238E27FC236}">
                <a16:creationId xmlns:a16="http://schemas.microsoft.com/office/drawing/2014/main" id="{DC8ABCB5-91FF-66B1-D328-A93B572815A2}"/>
              </a:ext>
            </a:extLst>
          </p:cNvPr>
          <p:cNvSpPr>
            <a:spLocks noGrp="1"/>
          </p:cNvSpPr>
          <p:nvPr>
            <p:ph type="body" sz="quarter" idx="13"/>
          </p:nvPr>
        </p:nvSpPr>
        <p:spPr/>
        <p:txBody>
          <a:bodyPr/>
          <a:lstStyle/>
          <a:p>
            <a:r>
              <a:rPr lang="en-US" sz="3200" dirty="0"/>
              <a:t>1 in 5 dwellings doesn’t meet decent standards in England</a:t>
            </a:r>
          </a:p>
          <a:p>
            <a:r>
              <a:rPr lang="en-US" sz="3200" dirty="0"/>
              <a:t>1 in 5 people live in poverty in the UK</a:t>
            </a:r>
          </a:p>
          <a:p>
            <a:r>
              <a:rPr lang="en-US" sz="3200" dirty="0"/>
              <a:t>Children in deprived areas are 9 times less likely to have access to green space and places to play</a:t>
            </a:r>
          </a:p>
          <a:p>
            <a:r>
              <a:rPr lang="en-US" sz="3200" dirty="0"/>
              <a:t>By the age of 30 those with the highest levels of education are expected to live 4 years longer than those with the lowest education</a:t>
            </a:r>
          </a:p>
          <a:p>
            <a:endParaRPr lang="en-US" dirty="0"/>
          </a:p>
        </p:txBody>
      </p:sp>
      <p:sp>
        <p:nvSpPr>
          <p:cNvPr id="6" name="Slide Number Placeholder 5">
            <a:extLst>
              <a:ext uri="{FF2B5EF4-FFF2-40B4-BE49-F238E27FC236}">
                <a16:creationId xmlns:a16="http://schemas.microsoft.com/office/drawing/2014/main" id="{EC597650-379D-F227-9524-803FBC28AB07}"/>
              </a:ext>
            </a:extLst>
          </p:cNvPr>
          <p:cNvSpPr>
            <a:spLocks noGrp="1"/>
          </p:cNvSpPr>
          <p:nvPr>
            <p:ph type="sldNum" sz="quarter" idx="12"/>
          </p:nvPr>
        </p:nvSpPr>
        <p:spPr/>
        <p:txBody>
          <a:bodyPr/>
          <a:lstStyle/>
          <a:p>
            <a:fld id="{DFCA9D46-5061-CB44-B974-7368B75C86DF}" type="slidenum">
              <a:rPr lang="en-US" smtClean="0"/>
              <a:pPr/>
              <a:t>5</a:t>
            </a:fld>
            <a:endParaRPr lang="en-US"/>
          </a:p>
        </p:txBody>
      </p:sp>
      <p:sp>
        <p:nvSpPr>
          <p:cNvPr id="8" name="Footer Placeholder 4">
            <a:extLst>
              <a:ext uri="{FF2B5EF4-FFF2-40B4-BE49-F238E27FC236}">
                <a16:creationId xmlns:a16="http://schemas.microsoft.com/office/drawing/2014/main" id="{D91C407D-580E-9083-5EC2-52F0F725B277}"/>
              </a:ext>
            </a:extLst>
          </p:cNvPr>
          <p:cNvSpPr>
            <a:spLocks noGrp="1"/>
          </p:cNvSpPr>
          <p:nvPr>
            <p:ph type="ftr" sz="quarter" idx="11"/>
          </p:nvPr>
        </p:nvSpPr>
        <p:spPr>
          <a:xfrm>
            <a:off x="4038600" y="445022"/>
            <a:ext cx="7189378" cy="207010"/>
          </a:xfr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200" b="1">
                <a:solidFill>
                  <a:schemeClr val="bg1"/>
                </a:solidFill>
              </a:defRPr>
            </a:lvl1pPr>
          </a:lstStyle>
          <a:p>
            <a:r>
              <a:rPr lang="en-US" dirty="0"/>
              <a:t>PHM - from focusing on illness to promoting health</a:t>
            </a:r>
          </a:p>
        </p:txBody>
      </p:sp>
    </p:spTree>
    <p:extLst>
      <p:ext uri="{BB962C8B-B14F-4D97-AF65-F5344CB8AC3E}">
        <p14:creationId xmlns:p14="http://schemas.microsoft.com/office/powerpoint/2010/main" val="364176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FB39-6A8F-4C48-D5D3-7C83E71E0219}"/>
              </a:ext>
            </a:extLst>
          </p:cNvPr>
          <p:cNvSpPr>
            <a:spLocks noGrp="1"/>
          </p:cNvSpPr>
          <p:nvPr>
            <p:ph type="title"/>
          </p:nvPr>
        </p:nvSpPr>
        <p:spPr/>
        <p:txBody>
          <a:bodyPr/>
          <a:lstStyle/>
          <a:p>
            <a:r>
              <a:rPr lang="en-US" dirty="0"/>
              <a:t>Life expectancy </a:t>
            </a:r>
          </a:p>
        </p:txBody>
      </p:sp>
      <p:sp>
        <p:nvSpPr>
          <p:cNvPr id="4" name="Text Placeholder 3">
            <a:extLst>
              <a:ext uri="{FF2B5EF4-FFF2-40B4-BE49-F238E27FC236}">
                <a16:creationId xmlns:a16="http://schemas.microsoft.com/office/drawing/2014/main" id="{DC8ABCB5-91FF-66B1-D328-A93B572815A2}"/>
              </a:ext>
            </a:extLst>
          </p:cNvPr>
          <p:cNvSpPr>
            <a:spLocks noGrp="1"/>
          </p:cNvSpPr>
          <p:nvPr>
            <p:ph type="body" sz="quarter" idx="13"/>
          </p:nvPr>
        </p:nvSpPr>
        <p:spPr/>
        <p:txBody>
          <a:bodyPr>
            <a:normAutofit lnSpcReduction="10000"/>
          </a:bodyPr>
          <a:lstStyle/>
          <a:p>
            <a:r>
              <a:rPr lang="en-US" sz="2800" dirty="0"/>
              <a:t>Men</a:t>
            </a:r>
          </a:p>
          <a:p>
            <a:pPr lvl="1"/>
            <a:r>
              <a:rPr lang="en-US" sz="2400" dirty="0"/>
              <a:t>Disease free life expectancy</a:t>
            </a:r>
          </a:p>
          <a:p>
            <a:pPr lvl="2"/>
            <a:r>
              <a:rPr lang="en-US" sz="2000" dirty="0"/>
              <a:t>~55 (highest deprivation) to ~70 (least deprivation) </a:t>
            </a:r>
          </a:p>
          <a:p>
            <a:pPr lvl="1"/>
            <a:r>
              <a:rPr lang="en-US" sz="2400" dirty="0"/>
              <a:t>Life expectancy </a:t>
            </a:r>
          </a:p>
          <a:p>
            <a:pPr lvl="2"/>
            <a:r>
              <a:rPr lang="en-US" sz="2000" dirty="0"/>
              <a:t>~74 (highest deprivation) to ~84 (least deprivation) </a:t>
            </a:r>
          </a:p>
          <a:p>
            <a:r>
              <a:rPr lang="en-US" sz="2800" dirty="0"/>
              <a:t>Women</a:t>
            </a:r>
          </a:p>
          <a:p>
            <a:pPr lvl="1"/>
            <a:r>
              <a:rPr lang="en-US" sz="2400" dirty="0"/>
              <a:t>Disease free life expectancy</a:t>
            </a:r>
          </a:p>
          <a:p>
            <a:pPr lvl="2"/>
            <a:r>
              <a:rPr lang="en-US" sz="2000" dirty="0"/>
              <a:t>~55 (highest deprivation) to ~72 (least deprivation) </a:t>
            </a:r>
          </a:p>
          <a:p>
            <a:pPr lvl="1"/>
            <a:r>
              <a:rPr lang="en-US" sz="2400" dirty="0"/>
              <a:t>Life expectancy </a:t>
            </a:r>
          </a:p>
          <a:p>
            <a:pPr lvl="2"/>
            <a:r>
              <a:rPr lang="en-US" sz="2000" dirty="0"/>
              <a:t>~78 (highest deprivation) to ~86 (least deprivation) </a:t>
            </a:r>
          </a:p>
          <a:p>
            <a:pPr lvl="1"/>
            <a:endParaRPr lang="en-US" dirty="0"/>
          </a:p>
        </p:txBody>
      </p:sp>
      <p:sp>
        <p:nvSpPr>
          <p:cNvPr id="6" name="TextBox 5">
            <a:extLst>
              <a:ext uri="{FF2B5EF4-FFF2-40B4-BE49-F238E27FC236}">
                <a16:creationId xmlns:a16="http://schemas.microsoft.com/office/drawing/2014/main" id="{2CC9E188-3647-8247-36CF-8A3AB8074DEB}"/>
              </a:ext>
            </a:extLst>
          </p:cNvPr>
          <p:cNvSpPr txBox="1"/>
          <p:nvPr/>
        </p:nvSpPr>
        <p:spPr>
          <a:xfrm>
            <a:off x="432000" y="6492584"/>
            <a:ext cx="11318875" cy="253916"/>
          </a:xfrm>
          <a:prstGeom prst="rect">
            <a:avLst/>
          </a:prstGeom>
          <a:noFill/>
        </p:spPr>
        <p:txBody>
          <a:bodyPr wrap="square">
            <a:spAutoFit/>
          </a:bodyPr>
          <a:lstStyle/>
          <a:p>
            <a:r>
              <a:rPr lang="en-US" sz="1050">
                <a:solidFill>
                  <a:schemeClr val="bg1"/>
                </a:solidFill>
              </a:rPr>
              <a:t>https://</a:t>
            </a:r>
            <a:r>
              <a:rPr lang="en-US" sz="1050" err="1">
                <a:solidFill>
                  <a:schemeClr val="bg1"/>
                </a:solidFill>
              </a:rPr>
              <a:t>www.health.org.uk</a:t>
            </a:r>
            <a:r>
              <a:rPr lang="en-US" sz="1050">
                <a:solidFill>
                  <a:schemeClr val="bg1"/>
                </a:solidFill>
              </a:rPr>
              <a:t>/publications/reports/the-marmot-review-10-years-on?</a:t>
            </a:r>
          </a:p>
        </p:txBody>
      </p:sp>
      <p:sp>
        <p:nvSpPr>
          <p:cNvPr id="7" name="Slide Number Placeholder 6">
            <a:extLst>
              <a:ext uri="{FF2B5EF4-FFF2-40B4-BE49-F238E27FC236}">
                <a16:creationId xmlns:a16="http://schemas.microsoft.com/office/drawing/2014/main" id="{0F9BB36C-9324-AFA7-BD43-0545ED17C8F2}"/>
              </a:ext>
            </a:extLst>
          </p:cNvPr>
          <p:cNvSpPr>
            <a:spLocks noGrp="1"/>
          </p:cNvSpPr>
          <p:nvPr>
            <p:ph type="sldNum" sz="quarter" idx="12"/>
          </p:nvPr>
        </p:nvSpPr>
        <p:spPr/>
        <p:txBody>
          <a:bodyPr/>
          <a:lstStyle/>
          <a:p>
            <a:fld id="{DFCA9D46-5061-CB44-B974-7368B75C86DF}" type="slidenum">
              <a:rPr lang="en-US" smtClean="0"/>
              <a:pPr/>
              <a:t>6</a:t>
            </a:fld>
            <a:endParaRPr lang="en-US"/>
          </a:p>
        </p:txBody>
      </p:sp>
      <p:sp>
        <p:nvSpPr>
          <p:cNvPr id="8" name="Footer Placeholder 4">
            <a:extLst>
              <a:ext uri="{FF2B5EF4-FFF2-40B4-BE49-F238E27FC236}">
                <a16:creationId xmlns:a16="http://schemas.microsoft.com/office/drawing/2014/main" id="{A013E83E-0648-D361-C4AD-E84FB2120C3B}"/>
              </a:ext>
            </a:extLst>
          </p:cNvPr>
          <p:cNvSpPr>
            <a:spLocks noGrp="1"/>
          </p:cNvSpPr>
          <p:nvPr>
            <p:ph type="ftr" sz="quarter" idx="11"/>
          </p:nvPr>
        </p:nvSpPr>
        <p:spPr>
          <a:xfrm>
            <a:off x="4038600" y="445022"/>
            <a:ext cx="7189378" cy="207010"/>
          </a:xfr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200" b="1">
                <a:solidFill>
                  <a:schemeClr val="bg1"/>
                </a:solidFill>
              </a:defRPr>
            </a:lvl1pPr>
          </a:lstStyle>
          <a:p>
            <a:r>
              <a:rPr lang="en-US" dirty="0"/>
              <a:t>PHM - from focusing on illness to promoting health</a:t>
            </a:r>
          </a:p>
        </p:txBody>
      </p:sp>
    </p:spTree>
    <p:extLst>
      <p:ext uri="{BB962C8B-B14F-4D97-AF65-F5344CB8AC3E}">
        <p14:creationId xmlns:p14="http://schemas.microsoft.com/office/powerpoint/2010/main" val="42932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7C0238-B547-2F47-B0C2-5D256D531F34}"/>
              </a:ext>
            </a:extLst>
          </p:cNvPr>
          <p:cNvSpPr>
            <a:spLocks noGrp="1"/>
          </p:cNvSpPr>
          <p:nvPr>
            <p:ph idx="1"/>
          </p:nvPr>
        </p:nvSpPr>
        <p:spPr>
          <a:xfrm>
            <a:off x="1111170" y="1582615"/>
            <a:ext cx="10509812" cy="3950799"/>
          </a:xfrm>
        </p:spPr>
        <p:txBody>
          <a:bodyPr>
            <a:normAutofit fontScale="92500" lnSpcReduction="20000"/>
          </a:bodyPr>
          <a:lstStyle/>
          <a:p>
            <a:pPr marL="0" indent="0">
              <a:buNone/>
            </a:pPr>
            <a:r>
              <a:rPr lang="en-GB" sz="3200" dirty="0"/>
              <a:t>Although access to care is a necessary component of population health we need concerted action in</a:t>
            </a:r>
          </a:p>
          <a:p>
            <a:pPr lvl="1"/>
            <a:r>
              <a:rPr lang="en-GB" sz="3000" dirty="0"/>
              <a:t>income security</a:t>
            </a:r>
          </a:p>
          <a:p>
            <a:pPr lvl="1"/>
            <a:r>
              <a:rPr lang="en-GB" sz="3000" dirty="0"/>
              <a:t>education </a:t>
            </a:r>
          </a:p>
          <a:p>
            <a:pPr lvl="1"/>
            <a:r>
              <a:rPr lang="en-GB" sz="3000" dirty="0"/>
              <a:t>housing </a:t>
            </a:r>
          </a:p>
          <a:p>
            <a:pPr lvl="1"/>
            <a:r>
              <a:rPr lang="en-GB" sz="3000" dirty="0"/>
              <a:t>nutrition/food security</a:t>
            </a:r>
          </a:p>
          <a:p>
            <a:pPr lvl="1"/>
            <a:r>
              <a:rPr lang="en-GB" sz="3000" dirty="0"/>
              <a:t>the environment </a:t>
            </a:r>
          </a:p>
          <a:p>
            <a:pPr marL="0" indent="0">
              <a:buNone/>
            </a:pPr>
            <a:r>
              <a:rPr lang="en-GB" sz="3200" dirty="0"/>
              <a:t>These are critical in efforts to improve health among socially disadvantaged populations.</a:t>
            </a:r>
            <a:endParaRPr lang="en-US" sz="3200" dirty="0"/>
          </a:p>
        </p:txBody>
      </p:sp>
      <p:sp>
        <p:nvSpPr>
          <p:cNvPr id="2" name="Slide Number Placeholder 1">
            <a:extLst>
              <a:ext uri="{FF2B5EF4-FFF2-40B4-BE49-F238E27FC236}">
                <a16:creationId xmlns:a16="http://schemas.microsoft.com/office/drawing/2014/main" id="{18430FA0-D1DB-23E1-3AC7-9C9848456CEB}"/>
              </a:ext>
            </a:extLst>
          </p:cNvPr>
          <p:cNvSpPr>
            <a:spLocks noGrp="1"/>
          </p:cNvSpPr>
          <p:nvPr>
            <p:ph type="sldNum" sz="quarter" idx="12"/>
          </p:nvPr>
        </p:nvSpPr>
        <p:spPr/>
        <p:txBody>
          <a:bodyPr/>
          <a:lstStyle/>
          <a:p>
            <a:fld id="{DFCA9D46-5061-CB44-B974-7368B75C86DF}" type="slidenum">
              <a:rPr lang="en-US" smtClean="0"/>
              <a:pPr/>
              <a:t>7</a:t>
            </a:fld>
            <a:endParaRPr lang="en-US"/>
          </a:p>
        </p:txBody>
      </p:sp>
      <p:sp>
        <p:nvSpPr>
          <p:cNvPr id="6" name="Footer Placeholder 4">
            <a:extLst>
              <a:ext uri="{FF2B5EF4-FFF2-40B4-BE49-F238E27FC236}">
                <a16:creationId xmlns:a16="http://schemas.microsoft.com/office/drawing/2014/main" id="{8416F02A-3304-AA35-4C80-2291D4CF3BAD}"/>
              </a:ext>
            </a:extLst>
          </p:cNvPr>
          <p:cNvSpPr>
            <a:spLocks noGrp="1"/>
          </p:cNvSpPr>
          <p:nvPr>
            <p:ph type="ftr" sz="quarter" idx="11"/>
          </p:nvPr>
        </p:nvSpPr>
        <p:spPr>
          <a:xfrm>
            <a:off x="4038600" y="445022"/>
            <a:ext cx="7189378" cy="207010"/>
          </a:xfr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200" b="1">
                <a:solidFill>
                  <a:schemeClr val="bg1"/>
                </a:solidFill>
              </a:defRPr>
            </a:lvl1pPr>
          </a:lstStyle>
          <a:p>
            <a:r>
              <a:rPr lang="en-US" dirty="0"/>
              <a:t>PHM - from focusing on illness to promoting health</a:t>
            </a:r>
          </a:p>
        </p:txBody>
      </p:sp>
    </p:spTree>
    <p:extLst>
      <p:ext uri="{BB962C8B-B14F-4D97-AF65-F5344CB8AC3E}">
        <p14:creationId xmlns:p14="http://schemas.microsoft.com/office/powerpoint/2010/main" val="197391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181E-E476-334D-BF09-9E2B3C0C5E64}"/>
              </a:ext>
            </a:extLst>
          </p:cNvPr>
          <p:cNvSpPr>
            <a:spLocks noGrp="1"/>
          </p:cNvSpPr>
          <p:nvPr>
            <p:ph type="title"/>
          </p:nvPr>
        </p:nvSpPr>
        <p:spPr/>
        <p:txBody>
          <a:bodyPr/>
          <a:lstStyle/>
          <a:p>
            <a:r>
              <a:rPr lang="en-US" dirty="0"/>
              <a:t>Beware of </a:t>
            </a:r>
            <a:r>
              <a:rPr lang="en-US" dirty="0" err="1"/>
              <a:t>medicalisation</a:t>
            </a:r>
            <a:endParaRPr lang="en-US" dirty="0"/>
          </a:p>
        </p:txBody>
      </p:sp>
      <p:sp>
        <p:nvSpPr>
          <p:cNvPr id="3" name="Content Placeholder 2">
            <a:extLst>
              <a:ext uri="{FF2B5EF4-FFF2-40B4-BE49-F238E27FC236}">
                <a16:creationId xmlns:a16="http://schemas.microsoft.com/office/drawing/2014/main" id="{6EB71F7A-A578-E44D-9017-B9849D979E0C}"/>
              </a:ext>
            </a:extLst>
          </p:cNvPr>
          <p:cNvSpPr>
            <a:spLocks noGrp="1"/>
          </p:cNvSpPr>
          <p:nvPr>
            <p:ph idx="1"/>
          </p:nvPr>
        </p:nvSpPr>
        <p:spPr/>
        <p:txBody>
          <a:bodyPr>
            <a:normAutofit/>
          </a:bodyPr>
          <a:lstStyle/>
          <a:p>
            <a:pPr marL="0" indent="0">
              <a:buNone/>
            </a:pPr>
            <a:r>
              <a:rPr lang="en-GB" sz="2800" dirty="0"/>
              <a:t>Is population health management paying attention to the upstream institutional, systemic, and public policy drivers of population health problems and distributional disparities?</a:t>
            </a:r>
          </a:p>
          <a:p>
            <a:pPr marL="0" indent="0">
              <a:buNone/>
            </a:pPr>
            <a:endParaRPr lang="en-GB" sz="2800" dirty="0"/>
          </a:p>
          <a:p>
            <a:pPr marL="0" indent="0">
              <a:buNone/>
            </a:pPr>
            <a:r>
              <a:rPr lang="en-GB" sz="2800" dirty="0"/>
              <a:t>What is being done about the wider determinants? </a:t>
            </a:r>
          </a:p>
        </p:txBody>
      </p:sp>
      <p:sp>
        <p:nvSpPr>
          <p:cNvPr id="4" name="Slide Number Placeholder 3">
            <a:extLst>
              <a:ext uri="{FF2B5EF4-FFF2-40B4-BE49-F238E27FC236}">
                <a16:creationId xmlns:a16="http://schemas.microsoft.com/office/drawing/2014/main" id="{6C42A861-436D-B686-2CA9-9028E0F82E1A}"/>
              </a:ext>
            </a:extLst>
          </p:cNvPr>
          <p:cNvSpPr>
            <a:spLocks noGrp="1"/>
          </p:cNvSpPr>
          <p:nvPr>
            <p:ph type="sldNum" sz="quarter" idx="12"/>
          </p:nvPr>
        </p:nvSpPr>
        <p:spPr/>
        <p:txBody>
          <a:bodyPr/>
          <a:lstStyle/>
          <a:p>
            <a:fld id="{DFCA9D46-5061-CB44-B974-7368B75C86DF}" type="slidenum">
              <a:rPr lang="en-US" smtClean="0"/>
              <a:pPr/>
              <a:t>8</a:t>
            </a:fld>
            <a:endParaRPr lang="en-US"/>
          </a:p>
        </p:txBody>
      </p:sp>
      <p:sp>
        <p:nvSpPr>
          <p:cNvPr id="6" name="Footer Placeholder 4">
            <a:extLst>
              <a:ext uri="{FF2B5EF4-FFF2-40B4-BE49-F238E27FC236}">
                <a16:creationId xmlns:a16="http://schemas.microsoft.com/office/drawing/2014/main" id="{A6B3AE19-8C14-9F17-AB6B-263328327F55}"/>
              </a:ext>
            </a:extLst>
          </p:cNvPr>
          <p:cNvSpPr>
            <a:spLocks noGrp="1"/>
          </p:cNvSpPr>
          <p:nvPr>
            <p:ph type="ftr" sz="quarter" idx="11"/>
          </p:nvPr>
        </p:nvSpPr>
        <p:spPr>
          <a:xfrm>
            <a:off x="4038600" y="445022"/>
            <a:ext cx="7189378" cy="207010"/>
          </a:xfrm>
        </p:spPr>
        <p:txBody>
          <a:bodyPr anchor="ctr" anchorCtr="0"/>
          <a:lstStyle>
            <a:lvl1pPr marL="0" marR="0" indent="0" algn="r" defTabSz="914400" rtl="0" eaLnBrk="1" fontAlgn="auto" latinLnBrk="0" hangingPunct="1">
              <a:lnSpc>
                <a:spcPct val="100000"/>
              </a:lnSpc>
              <a:spcBef>
                <a:spcPts val="0"/>
              </a:spcBef>
              <a:spcAft>
                <a:spcPts val="0"/>
              </a:spcAft>
              <a:buClrTx/>
              <a:buSzTx/>
              <a:buFontTx/>
              <a:buNone/>
              <a:tabLst/>
              <a:defRPr sz="1200" b="1">
                <a:solidFill>
                  <a:schemeClr val="bg1"/>
                </a:solidFill>
              </a:defRPr>
            </a:lvl1pPr>
          </a:lstStyle>
          <a:p>
            <a:r>
              <a:rPr lang="en-US" dirty="0"/>
              <a:t>PHM - from focusing on illness to promoting health</a:t>
            </a:r>
          </a:p>
        </p:txBody>
      </p:sp>
    </p:spTree>
    <p:extLst>
      <p:ext uri="{BB962C8B-B14F-4D97-AF65-F5344CB8AC3E}">
        <p14:creationId xmlns:p14="http://schemas.microsoft.com/office/powerpoint/2010/main" val="311604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AC8A670-2120-B547-A678-6B82272463EE}"/>
              </a:ext>
            </a:extLst>
          </p:cNvPr>
          <p:cNvSpPr/>
          <p:nvPr/>
        </p:nvSpPr>
        <p:spPr>
          <a:xfrm>
            <a:off x="5373774" y="1570560"/>
            <a:ext cx="1220320" cy="4223657"/>
          </a:xfrm>
          <a:custGeom>
            <a:avLst/>
            <a:gdLst>
              <a:gd name="connsiteX0" fmla="*/ 0 w 1220320"/>
              <a:gd name="connsiteY0" fmla="*/ 0 h 4223657"/>
              <a:gd name="connsiteX1" fmla="*/ 1219200 w 1220320"/>
              <a:gd name="connsiteY1" fmla="*/ 1262743 h 4223657"/>
              <a:gd name="connsiteX2" fmla="*/ 230155 w 1220320"/>
              <a:gd name="connsiteY2" fmla="*/ 2824065 h 4223657"/>
              <a:gd name="connsiteX3" fmla="*/ 808653 w 1220320"/>
              <a:gd name="connsiteY3" fmla="*/ 4223657 h 4223657"/>
            </a:gdLst>
            <a:ahLst/>
            <a:cxnLst>
              <a:cxn ang="0">
                <a:pos x="connsiteX0" y="connsiteY0"/>
              </a:cxn>
              <a:cxn ang="0">
                <a:pos x="connsiteX1" y="connsiteY1"/>
              </a:cxn>
              <a:cxn ang="0">
                <a:pos x="connsiteX2" y="connsiteY2"/>
              </a:cxn>
              <a:cxn ang="0">
                <a:pos x="connsiteX3" y="connsiteY3"/>
              </a:cxn>
            </a:cxnLst>
            <a:rect l="l" t="t" r="r" b="b"/>
            <a:pathLst>
              <a:path w="1220320" h="4223657">
                <a:moveTo>
                  <a:pt x="0" y="0"/>
                </a:moveTo>
                <a:cubicBezTo>
                  <a:pt x="590420" y="396033"/>
                  <a:pt x="1180841" y="792066"/>
                  <a:pt x="1219200" y="1262743"/>
                </a:cubicBezTo>
                <a:cubicBezTo>
                  <a:pt x="1257559" y="1733420"/>
                  <a:pt x="298579" y="2330579"/>
                  <a:pt x="230155" y="2824065"/>
                </a:cubicBezTo>
                <a:cubicBezTo>
                  <a:pt x="161731" y="3317551"/>
                  <a:pt x="581608" y="3961363"/>
                  <a:pt x="808653" y="4223657"/>
                </a:cubicBez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reeform 3">
            <a:extLst>
              <a:ext uri="{FF2B5EF4-FFF2-40B4-BE49-F238E27FC236}">
                <a16:creationId xmlns:a16="http://schemas.microsoft.com/office/drawing/2014/main" id="{0761549D-EDDB-4D47-B459-426BA3C4F9D7}"/>
              </a:ext>
            </a:extLst>
          </p:cNvPr>
          <p:cNvSpPr/>
          <p:nvPr/>
        </p:nvSpPr>
        <p:spPr>
          <a:xfrm>
            <a:off x="6743374" y="1570559"/>
            <a:ext cx="1220320" cy="4223657"/>
          </a:xfrm>
          <a:custGeom>
            <a:avLst/>
            <a:gdLst>
              <a:gd name="connsiteX0" fmla="*/ 0 w 1220320"/>
              <a:gd name="connsiteY0" fmla="*/ 0 h 4223657"/>
              <a:gd name="connsiteX1" fmla="*/ 1219200 w 1220320"/>
              <a:gd name="connsiteY1" fmla="*/ 1262743 h 4223657"/>
              <a:gd name="connsiteX2" fmla="*/ 230155 w 1220320"/>
              <a:gd name="connsiteY2" fmla="*/ 2824065 h 4223657"/>
              <a:gd name="connsiteX3" fmla="*/ 808653 w 1220320"/>
              <a:gd name="connsiteY3" fmla="*/ 4223657 h 4223657"/>
            </a:gdLst>
            <a:ahLst/>
            <a:cxnLst>
              <a:cxn ang="0">
                <a:pos x="connsiteX0" y="connsiteY0"/>
              </a:cxn>
              <a:cxn ang="0">
                <a:pos x="connsiteX1" y="connsiteY1"/>
              </a:cxn>
              <a:cxn ang="0">
                <a:pos x="connsiteX2" y="connsiteY2"/>
              </a:cxn>
              <a:cxn ang="0">
                <a:pos x="connsiteX3" y="connsiteY3"/>
              </a:cxn>
            </a:cxnLst>
            <a:rect l="l" t="t" r="r" b="b"/>
            <a:pathLst>
              <a:path w="1220320" h="4223657">
                <a:moveTo>
                  <a:pt x="0" y="0"/>
                </a:moveTo>
                <a:cubicBezTo>
                  <a:pt x="590420" y="396033"/>
                  <a:pt x="1180841" y="792066"/>
                  <a:pt x="1219200" y="1262743"/>
                </a:cubicBezTo>
                <a:cubicBezTo>
                  <a:pt x="1257559" y="1733420"/>
                  <a:pt x="298579" y="2330579"/>
                  <a:pt x="230155" y="2824065"/>
                </a:cubicBezTo>
                <a:cubicBezTo>
                  <a:pt x="161731" y="3317551"/>
                  <a:pt x="581608" y="3961363"/>
                  <a:pt x="808653" y="4223657"/>
                </a:cubicBez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reeform 4">
            <a:extLst>
              <a:ext uri="{FF2B5EF4-FFF2-40B4-BE49-F238E27FC236}">
                <a16:creationId xmlns:a16="http://schemas.microsoft.com/office/drawing/2014/main" id="{52FDC6B2-DF49-FF43-ABDF-2EDA9CC02EA0}"/>
              </a:ext>
            </a:extLst>
          </p:cNvPr>
          <p:cNvSpPr/>
          <p:nvPr/>
        </p:nvSpPr>
        <p:spPr>
          <a:xfrm>
            <a:off x="6586753" y="2136617"/>
            <a:ext cx="559837" cy="105755"/>
          </a:xfrm>
          <a:custGeom>
            <a:avLst/>
            <a:gdLst>
              <a:gd name="connsiteX0" fmla="*/ 0 w 559837"/>
              <a:gd name="connsiteY0" fmla="*/ 93306 h 105755"/>
              <a:gd name="connsiteX1" fmla="*/ 99527 w 559837"/>
              <a:gd name="connsiteY1" fmla="*/ 24881 h 105755"/>
              <a:gd name="connsiteX2" fmla="*/ 230155 w 559837"/>
              <a:gd name="connsiteY2" fmla="*/ 99526 h 105755"/>
              <a:gd name="connsiteX3" fmla="*/ 317241 w 559837"/>
              <a:gd name="connsiteY3" fmla="*/ 6220 h 105755"/>
              <a:gd name="connsiteX4" fmla="*/ 441649 w 559837"/>
              <a:gd name="connsiteY4" fmla="*/ 105747 h 105755"/>
              <a:gd name="connsiteX5" fmla="*/ 559837 w 559837"/>
              <a:gd name="connsiteY5" fmla="*/ 0 h 1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837" h="105755">
                <a:moveTo>
                  <a:pt x="0" y="93306"/>
                </a:moveTo>
                <a:cubicBezTo>
                  <a:pt x="30584" y="58575"/>
                  <a:pt x="61168" y="23844"/>
                  <a:pt x="99527" y="24881"/>
                </a:cubicBezTo>
                <a:cubicBezTo>
                  <a:pt x="137886" y="25918"/>
                  <a:pt x="193869" y="102636"/>
                  <a:pt x="230155" y="99526"/>
                </a:cubicBezTo>
                <a:cubicBezTo>
                  <a:pt x="266441" y="96416"/>
                  <a:pt x="281992" y="5183"/>
                  <a:pt x="317241" y="6220"/>
                </a:cubicBezTo>
                <a:cubicBezTo>
                  <a:pt x="352490" y="7257"/>
                  <a:pt x="401216" y="106784"/>
                  <a:pt x="441649" y="105747"/>
                </a:cubicBezTo>
                <a:cubicBezTo>
                  <a:pt x="482082" y="104710"/>
                  <a:pt x="526661" y="15551"/>
                  <a:pt x="5598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Freeform 5">
            <a:extLst>
              <a:ext uri="{FF2B5EF4-FFF2-40B4-BE49-F238E27FC236}">
                <a16:creationId xmlns:a16="http://schemas.microsoft.com/office/drawing/2014/main" id="{345E2A07-D089-D44E-A2C9-D00DCF383AD4}"/>
              </a:ext>
            </a:extLst>
          </p:cNvPr>
          <p:cNvSpPr/>
          <p:nvPr/>
        </p:nvSpPr>
        <p:spPr>
          <a:xfrm>
            <a:off x="6866671" y="2535519"/>
            <a:ext cx="559837" cy="105755"/>
          </a:xfrm>
          <a:custGeom>
            <a:avLst/>
            <a:gdLst>
              <a:gd name="connsiteX0" fmla="*/ 0 w 559837"/>
              <a:gd name="connsiteY0" fmla="*/ 93306 h 105755"/>
              <a:gd name="connsiteX1" fmla="*/ 99527 w 559837"/>
              <a:gd name="connsiteY1" fmla="*/ 24881 h 105755"/>
              <a:gd name="connsiteX2" fmla="*/ 230155 w 559837"/>
              <a:gd name="connsiteY2" fmla="*/ 99526 h 105755"/>
              <a:gd name="connsiteX3" fmla="*/ 317241 w 559837"/>
              <a:gd name="connsiteY3" fmla="*/ 6220 h 105755"/>
              <a:gd name="connsiteX4" fmla="*/ 441649 w 559837"/>
              <a:gd name="connsiteY4" fmla="*/ 105747 h 105755"/>
              <a:gd name="connsiteX5" fmla="*/ 559837 w 559837"/>
              <a:gd name="connsiteY5" fmla="*/ 0 h 1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837" h="105755">
                <a:moveTo>
                  <a:pt x="0" y="93306"/>
                </a:moveTo>
                <a:cubicBezTo>
                  <a:pt x="30584" y="58575"/>
                  <a:pt x="61168" y="23844"/>
                  <a:pt x="99527" y="24881"/>
                </a:cubicBezTo>
                <a:cubicBezTo>
                  <a:pt x="137886" y="25918"/>
                  <a:pt x="193869" y="102636"/>
                  <a:pt x="230155" y="99526"/>
                </a:cubicBezTo>
                <a:cubicBezTo>
                  <a:pt x="266441" y="96416"/>
                  <a:pt x="281992" y="5183"/>
                  <a:pt x="317241" y="6220"/>
                </a:cubicBezTo>
                <a:cubicBezTo>
                  <a:pt x="352490" y="7257"/>
                  <a:pt x="401216" y="106784"/>
                  <a:pt x="441649" y="105747"/>
                </a:cubicBezTo>
                <a:cubicBezTo>
                  <a:pt x="482082" y="104710"/>
                  <a:pt x="526661" y="15551"/>
                  <a:pt x="5598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D8618D08-AAF9-4A40-978D-DFC4004B1F6A}"/>
              </a:ext>
            </a:extLst>
          </p:cNvPr>
          <p:cNvSpPr/>
          <p:nvPr/>
        </p:nvSpPr>
        <p:spPr>
          <a:xfrm>
            <a:off x="6817367" y="2995032"/>
            <a:ext cx="559837" cy="105755"/>
          </a:xfrm>
          <a:custGeom>
            <a:avLst/>
            <a:gdLst>
              <a:gd name="connsiteX0" fmla="*/ 0 w 559837"/>
              <a:gd name="connsiteY0" fmla="*/ 93306 h 105755"/>
              <a:gd name="connsiteX1" fmla="*/ 99527 w 559837"/>
              <a:gd name="connsiteY1" fmla="*/ 24881 h 105755"/>
              <a:gd name="connsiteX2" fmla="*/ 230155 w 559837"/>
              <a:gd name="connsiteY2" fmla="*/ 99526 h 105755"/>
              <a:gd name="connsiteX3" fmla="*/ 317241 w 559837"/>
              <a:gd name="connsiteY3" fmla="*/ 6220 h 105755"/>
              <a:gd name="connsiteX4" fmla="*/ 441649 w 559837"/>
              <a:gd name="connsiteY4" fmla="*/ 105747 h 105755"/>
              <a:gd name="connsiteX5" fmla="*/ 559837 w 559837"/>
              <a:gd name="connsiteY5" fmla="*/ 0 h 1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837" h="105755">
                <a:moveTo>
                  <a:pt x="0" y="93306"/>
                </a:moveTo>
                <a:cubicBezTo>
                  <a:pt x="30584" y="58575"/>
                  <a:pt x="61168" y="23844"/>
                  <a:pt x="99527" y="24881"/>
                </a:cubicBezTo>
                <a:cubicBezTo>
                  <a:pt x="137886" y="25918"/>
                  <a:pt x="193869" y="102636"/>
                  <a:pt x="230155" y="99526"/>
                </a:cubicBezTo>
                <a:cubicBezTo>
                  <a:pt x="266441" y="96416"/>
                  <a:pt x="281992" y="5183"/>
                  <a:pt x="317241" y="6220"/>
                </a:cubicBezTo>
                <a:cubicBezTo>
                  <a:pt x="352490" y="7257"/>
                  <a:pt x="401216" y="106784"/>
                  <a:pt x="441649" y="105747"/>
                </a:cubicBezTo>
                <a:cubicBezTo>
                  <a:pt x="482082" y="104710"/>
                  <a:pt x="526661" y="15551"/>
                  <a:pt x="5598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6D31D99C-84FF-024B-B300-0D722A5645D5}"/>
              </a:ext>
            </a:extLst>
          </p:cNvPr>
          <p:cNvSpPr/>
          <p:nvPr/>
        </p:nvSpPr>
        <p:spPr>
          <a:xfrm>
            <a:off x="6108897" y="4344268"/>
            <a:ext cx="559837" cy="105755"/>
          </a:xfrm>
          <a:custGeom>
            <a:avLst/>
            <a:gdLst>
              <a:gd name="connsiteX0" fmla="*/ 0 w 559837"/>
              <a:gd name="connsiteY0" fmla="*/ 93306 h 105755"/>
              <a:gd name="connsiteX1" fmla="*/ 99527 w 559837"/>
              <a:gd name="connsiteY1" fmla="*/ 24881 h 105755"/>
              <a:gd name="connsiteX2" fmla="*/ 230155 w 559837"/>
              <a:gd name="connsiteY2" fmla="*/ 99526 h 105755"/>
              <a:gd name="connsiteX3" fmla="*/ 317241 w 559837"/>
              <a:gd name="connsiteY3" fmla="*/ 6220 h 105755"/>
              <a:gd name="connsiteX4" fmla="*/ 441649 w 559837"/>
              <a:gd name="connsiteY4" fmla="*/ 105747 h 105755"/>
              <a:gd name="connsiteX5" fmla="*/ 559837 w 559837"/>
              <a:gd name="connsiteY5" fmla="*/ 0 h 1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837" h="105755">
                <a:moveTo>
                  <a:pt x="0" y="93306"/>
                </a:moveTo>
                <a:cubicBezTo>
                  <a:pt x="30584" y="58575"/>
                  <a:pt x="61168" y="23844"/>
                  <a:pt x="99527" y="24881"/>
                </a:cubicBezTo>
                <a:cubicBezTo>
                  <a:pt x="137886" y="25918"/>
                  <a:pt x="193869" y="102636"/>
                  <a:pt x="230155" y="99526"/>
                </a:cubicBezTo>
                <a:cubicBezTo>
                  <a:pt x="266441" y="96416"/>
                  <a:pt x="281992" y="5183"/>
                  <a:pt x="317241" y="6220"/>
                </a:cubicBezTo>
                <a:cubicBezTo>
                  <a:pt x="352490" y="7257"/>
                  <a:pt x="401216" y="106784"/>
                  <a:pt x="441649" y="105747"/>
                </a:cubicBezTo>
                <a:cubicBezTo>
                  <a:pt x="482082" y="104710"/>
                  <a:pt x="526661" y="15551"/>
                  <a:pt x="5598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Freeform 8">
            <a:extLst>
              <a:ext uri="{FF2B5EF4-FFF2-40B4-BE49-F238E27FC236}">
                <a16:creationId xmlns:a16="http://schemas.microsoft.com/office/drawing/2014/main" id="{BF85833A-C5E1-894E-894B-EBAD00C075D3}"/>
              </a:ext>
            </a:extLst>
          </p:cNvPr>
          <p:cNvSpPr/>
          <p:nvPr/>
        </p:nvSpPr>
        <p:spPr>
          <a:xfrm>
            <a:off x="6183537" y="5016364"/>
            <a:ext cx="559837" cy="105755"/>
          </a:xfrm>
          <a:custGeom>
            <a:avLst/>
            <a:gdLst>
              <a:gd name="connsiteX0" fmla="*/ 0 w 559837"/>
              <a:gd name="connsiteY0" fmla="*/ 93306 h 105755"/>
              <a:gd name="connsiteX1" fmla="*/ 99527 w 559837"/>
              <a:gd name="connsiteY1" fmla="*/ 24881 h 105755"/>
              <a:gd name="connsiteX2" fmla="*/ 230155 w 559837"/>
              <a:gd name="connsiteY2" fmla="*/ 99526 h 105755"/>
              <a:gd name="connsiteX3" fmla="*/ 317241 w 559837"/>
              <a:gd name="connsiteY3" fmla="*/ 6220 h 105755"/>
              <a:gd name="connsiteX4" fmla="*/ 441649 w 559837"/>
              <a:gd name="connsiteY4" fmla="*/ 105747 h 105755"/>
              <a:gd name="connsiteX5" fmla="*/ 559837 w 559837"/>
              <a:gd name="connsiteY5" fmla="*/ 0 h 1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837" h="105755">
                <a:moveTo>
                  <a:pt x="0" y="93306"/>
                </a:moveTo>
                <a:cubicBezTo>
                  <a:pt x="30584" y="58575"/>
                  <a:pt x="61168" y="23844"/>
                  <a:pt x="99527" y="24881"/>
                </a:cubicBezTo>
                <a:cubicBezTo>
                  <a:pt x="137886" y="25918"/>
                  <a:pt x="193869" y="102636"/>
                  <a:pt x="230155" y="99526"/>
                </a:cubicBezTo>
                <a:cubicBezTo>
                  <a:pt x="266441" y="96416"/>
                  <a:pt x="281992" y="5183"/>
                  <a:pt x="317241" y="6220"/>
                </a:cubicBezTo>
                <a:cubicBezTo>
                  <a:pt x="352490" y="7257"/>
                  <a:pt x="401216" y="106784"/>
                  <a:pt x="441649" y="105747"/>
                </a:cubicBezTo>
                <a:cubicBezTo>
                  <a:pt x="482082" y="104710"/>
                  <a:pt x="526661" y="15551"/>
                  <a:pt x="5598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Freeform 9">
            <a:extLst>
              <a:ext uri="{FF2B5EF4-FFF2-40B4-BE49-F238E27FC236}">
                <a16:creationId xmlns:a16="http://schemas.microsoft.com/office/drawing/2014/main" id="{38F6D1DE-B725-4F43-AF8C-B8B56FB134DC}"/>
              </a:ext>
            </a:extLst>
          </p:cNvPr>
          <p:cNvSpPr/>
          <p:nvPr/>
        </p:nvSpPr>
        <p:spPr>
          <a:xfrm>
            <a:off x="6452019" y="3610593"/>
            <a:ext cx="559837" cy="105755"/>
          </a:xfrm>
          <a:custGeom>
            <a:avLst/>
            <a:gdLst>
              <a:gd name="connsiteX0" fmla="*/ 0 w 559837"/>
              <a:gd name="connsiteY0" fmla="*/ 93306 h 105755"/>
              <a:gd name="connsiteX1" fmla="*/ 99527 w 559837"/>
              <a:gd name="connsiteY1" fmla="*/ 24881 h 105755"/>
              <a:gd name="connsiteX2" fmla="*/ 230155 w 559837"/>
              <a:gd name="connsiteY2" fmla="*/ 99526 h 105755"/>
              <a:gd name="connsiteX3" fmla="*/ 317241 w 559837"/>
              <a:gd name="connsiteY3" fmla="*/ 6220 h 105755"/>
              <a:gd name="connsiteX4" fmla="*/ 441649 w 559837"/>
              <a:gd name="connsiteY4" fmla="*/ 105747 h 105755"/>
              <a:gd name="connsiteX5" fmla="*/ 559837 w 559837"/>
              <a:gd name="connsiteY5" fmla="*/ 0 h 1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837" h="105755">
                <a:moveTo>
                  <a:pt x="0" y="93306"/>
                </a:moveTo>
                <a:cubicBezTo>
                  <a:pt x="30584" y="58575"/>
                  <a:pt x="61168" y="23844"/>
                  <a:pt x="99527" y="24881"/>
                </a:cubicBezTo>
                <a:cubicBezTo>
                  <a:pt x="137886" y="25918"/>
                  <a:pt x="193869" y="102636"/>
                  <a:pt x="230155" y="99526"/>
                </a:cubicBezTo>
                <a:cubicBezTo>
                  <a:pt x="266441" y="96416"/>
                  <a:pt x="281992" y="5183"/>
                  <a:pt x="317241" y="6220"/>
                </a:cubicBezTo>
                <a:cubicBezTo>
                  <a:pt x="352490" y="7257"/>
                  <a:pt x="401216" y="106784"/>
                  <a:pt x="441649" y="105747"/>
                </a:cubicBezTo>
                <a:cubicBezTo>
                  <a:pt x="482082" y="104710"/>
                  <a:pt x="526661" y="15551"/>
                  <a:pt x="5598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41E6F0A-1A84-A24E-B486-5EFD7B6480C1}"/>
              </a:ext>
            </a:extLst>
          </p:cNvPr>
          <p:cNvSpPr txBox="1"/>
          <p:nvPr/>
        </p:nvSpPr>
        <p:spPr>
          <a:xfrm>
            <a:off x="4871422" y="1014036"/>
            <a:ext cx="22313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3C3B"/>
                </a:solidFill>
                <a:effectLst/>
                <a:uLnTx/>
                <a:uFillTx/>
                <a:latin typeface="Arial" panose="020B0604020202020204"/>
                <a:ea typeface="+mn-ea"/>
                <a:cs typeface="+mn-cs"/>
              </a:rPr>
              <a:t>Upstream/Macro </a:t>
            </a:r>
          </a:p>
        </p:txBody>
      </p:sp>
      <p:sp>
        <p:nvSpPr>
          <p:cNvPr id="12" name="TextBox 11">
            <a:extLst>
              <a:ext uri="{FF2B5EF4-FFF2-40B4-BE49-F238E27FC236}">
                <a16:creationId xmlns:a16="http://schemas.microsoft.com/office/drawing/2014/main" id="{025C6E82-7149-3A4D-A4E7-A55F78D10780}"/>
              </a:ext>
            </a:extLst>
          </p:cNvPr>
          <p:cNvSpPr txBox="1"/>
          <p:nvPr/>
        </p:nvSpPr>
        <p:spPr>
          <a:xfrm>
            <a:off x="5492224" y="5988925"/>
            <a:ext cx="25022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3C3B"/>
                </a:solidFill>
                <a:effectLst/>
                <a:uLnTx/>
                <a:uFillTx/>
                <a:latin typeface="Arial" panose="020B0604020202020204"/>
                <a:ea typeface="+mn-ea"/>
                <a:cs typeface="+mn-cs"/>
              </a:rPr>
              <a:t>Downstream/Micro</a:t>
            </a:r>
          </a:p>
        </p:txBody>
      </p:sp>
      <p:sp>
        <p:nvSpPr>
          <p:cNvPr id="13" name="Triangle 12">
            <a:extLst>
              <a:ext uri="{FF2B5EF4-FFF2-40B4-BE49-F238E27FC236}">
                <a16:creationId xmlns:a16="http://schemas.microsoft.com/office/drawing/2014/main" id="{CA54152B-4F7C-384D-8D2C-00927A293517}"/>
              </a:ext>
            </a:extLst>
          </p:cNvPr>
          <p:cNvSpPr/>
          <p:nvPr/>
        </p:nvSpPr>
        <p:spPr>
          <a:xfrm rot="10800000">
            <a:off x="8359569" y="1953436"/>
            <a:ext cx="2217683" cy="3457903"/>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F54FA55D-04E2-A14F-AD47-8185AEA22929}"/>
              </a:ext>
            </a:extLst>
          </p:cNvPr>
          <p:cNvCxnSpPr>
            <a:cxnSpLocks/>
          </p:cNvCxnSpPr>
          <p:nvPr/>
        </p:nvCxnSpPr>
        <p:spPr>
          <a:xfrm>
            <a:off x="8690645" y="2972938"/>
            <a:ext cx="1555531"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69C4AF-29F0-9A40-92D3-2C29F92CEF5E}"/>
              </a:ext>
            </a:extLst>
          </p:cNvPr>
          <p:cNvCxnSpPr>
            <a:cxnSpLocks/>
          </p:cNvCxnSpPr>
          <p:nvPr/>
        </p:nvCxnSpPr>
        <p:spPr>
          <a:xfrm>
            <a:off x="9147845" y="4425403"/>
            <a:ext cx="62343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4">
            <a:extLst>
              <a:ext uri="{FF2B5EF4-FFF2-40B4-BE49-F238E27FC236}">
                <a16:creationId xmlns:a16="http://schemas.microsoft.com/office/drawing/2014/main" id="{F47E194E-3503-2B41-A55D-189E45C6E212}"/>
              </a:ext>
            </a:extLst>
          </p:cNvPr>
          <p:cNvSpPr txBox="1"/>
          <p:nvPr/>
        </p:nvSpPr>
        <p:spPr>
          <a:xfrm>
            <a:off x="8526164" y="5635832"/>
            <a:ext cx="1866796" cy="307777"/>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C3C3B"/>
                </a:solidFill>
                <a:effectLst/>
                <a:uLnTx/>
                <a:uFillTx/>
                <a:latin typeface="Arial" panose="020B0604020202020204"/>
                <a:ea typeface="+mj-ea"/>
                <a:cs typeface="+mj-cs"/>
              </a:rPr>
              <a:t>Proportion of effort</a:t>
            </a:r>
          </a:p>
        </p:txBody>
      </p:sp>
      <p:sp>
        <p:nvSpPr>
          <p:cNvPr id="17" name="Triangle 16">
            <a:extLst>
              <a:ext uri="{FF2B5EF4-FFF2-40B4-BE49-F238E27FC236}">
                <a16:creationId xmlns:a16="http://schemas.microsoft.com/office/drawing/2014/main" id="{F4BFCEC3-1359-474A-A7D9-1A10AEEE721C}"/>
              </a:ext>
            </a:extLst>
          </p:cNvPr>
          <p:cNvSpPr/>
          <p:nvPr/>
        </p:nvSpPr>
        <p:spPr>
          <a:xfrm>
            <a:off x="2653739" y="1953436"/>
            <a:ext cx="2217683" cy="3457903"/>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9D113E1F-E08C-FB4C-8728-E36F366926F4}"/>
              </a:ext>
            </a:extLst>
          </p:cNvPr>
          <p:cNvCxnSpPr>
            <a:cxnSpLocks/>
          </p:cNvCxnSpPr>
          <p:nvPr/>
        </p:nvCxnSpPr>
        <p:spPr>
          <a:xfrm>
            <a:off x="3427966" y="2986664"/>
            <a:ext cx="67180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73745E-573B-7A49-B938-81902D1A2FBD}"/>
              </a:ext>
            </a:extLst>
          </p:cNvPr>
          <p:cNvCxnSpPr>
            <a:cxnSpLocks/>
          </p:cNvCxnSpPr>
          <p:nvPr/>
        </p:nvCxnSpPr>
        <p:spPr>
          <a:xfrm>
            <a:off x="2980097" y="4425403"/>
            <a:ext cx="1567543" cy="1372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85F4DC-3C8F-1541-B05C-F44FDA53D645}"/>
              </a:ext>
            </a:extLst>
          </p:cNvPr>
          <p:cNvSpPr txBox="1"/>
          <p:nvPr/>
        </p:nvSpPr>
        <p:spPr>
          <a:xfrm>
            <a:off x="2653739" y="5635834"/>
            <a:ext cx="20765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C3C3B"/>
                </a:solidFill>
                <a:effectLst/>
                <a:uLnTx/>
                <a:uFillTx/>
                <a:latin typeface="Arial" panose="020B0604020202020204"/>
                <a:ea typeface="+mn-ea"/>
                <a:cs typeface="+mn-cs"/>
              </a:rPr>
              <a:t>Proportion of effort</a:t>
            </a:r>
          </a:p>
        </p:txBody>
      </p:sp>
      <p:cxnSp>
        <p:nvCxnSpPr>
          <p:cNvPr id="21" name="Straight Arrow Connector 20">
            <a:extLst>
              <a:ext uri="{FF2B5EF4-FFF2-40B4-BE49-F238E27FC236}">
                <a16:creationId xmlns:a16="http://schemas.microsoft.com/office/drawing/2014/main" id="{F268FFEC-07D5-AB4A-A45D-35F01600C4B4}"/>
              </a:ext>
            </a:extLst>
          </p:cNvPr>
          <p:cNvCxnSpPr>
            <a:cxnSpLocks/>
          </p:cNvCxnSpPr>
          <p:nvPr/>
        </p:nvCxnSpPr>
        <p:spPr>
          <a:xfrm>
            <a:off x="1642716" y="1685230"/>
            <a:ext cx="0" cy="3840780"/>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2ECEF2-84B5-DA4D-8E95-99EAE8F78145}"/>
              </a:ext>
            </a:extLst>
          </p:cNvPr>
          <p:cNvSpPr txBox="1"/>
          <p:nvPr/>
        </p:nvSpPr>
        <p:spPr>
          <a:xfrm>
            <a:off x="527037" y="5635832"/>
            <a:ext cx="22313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C3C3B"/>
                </a:solidFill>
                <a:effectLst/>
                <a:uLnTx/>
                <a:uFillTx/>
                <a:latin typeface="Arial" panose="020B0604020202020204"/>
                <a:ea typeface="+mn-ea"/>
                <a:cs typeface="+mn-cs"/>
              </a:rPr>
              <a:t>Greater medicalization </a:t>
            </a:r>
          </a:p>
        </p:txBody>
      </p:sp>
      <p:sp>
        <p:nvSpPr>
          <p:cNvPr id="24" name="Slide Number Placeholder 23">
            <a:extLst>
              <a:ext uri="{FF2B5EF4-FFF2-40B4-BE49-F238E27FC236}">
                <a16:creationId xmlns:a16="http://schemas.microsoft.com/office/drawing/2014/main" id="{6AB69DBB-1A7D-01DC-D6B0-E47BCA7A8416}"/>
              </a:ext>
            </a:extLst>
          </p:cNvPr>
          <p:cNvSpPr>
            <a:spLocks noGrp="1"/>
          </p:cNvSpPr>
          <p:nvPr>
            <p:ph type="sldNum" sz="quarter" idx="12"/>
          </p:nvPr>
        </p:nvSpPr>
        <p:spPr/>
        <p:txBody>
          <a:bodyPr/>
          <a:lstStyle/>
          <a:p>
            <a:fld id="{DFCA9D46-5061-CB44-B974-7368B75C86DF}" type="slidenum">
              <a:rPr lang="en-US" smtClean="0"/>
              <a:pPr/>
              <a:t>9</a:t>
            </a:fld>
            <a:endParaRPr lang="en-US"/>
          </a:p>
        </p:txBody>
      </p:sp>
    </p:spTree>
    <p:extLst>
      <p:ext uri="{BB962C8B-B14F-4D97-AF65-F5344CB8AC3E}">
        <p14:creationId xmlns:p14="http://schemas.microsoft.com/office/powerpoint/2010/main" val="77313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D405-DDC9-4864-5DB5-327AC63EAF32}"/>
              </a:ext>
            </a:extLst>
          </p:cNvPr>
          <p:cNvSpPr>
            <a:spLocks noGrp="1"/>
          </p:cNvSpPr>
          <p:nvPr>
            <p:ph type="title"/>
          </p:nvPr>
        </p:nvSpPr>
        <p:spPr/>
        <p:txBody>
          <a:bodyPr>
            <a:normAutofit fontScale="90000"/>
          </a:bodyPr>
          <a:lstStyle/>
          <a:p>
            <a:r>
              <a:rPr lang="en-US" dirty="0"/>
              <a:t>Improving social and economic factors: Wakefield</a:t>
            </a:r>
            <a:endParaRPr lang="en-GB" dirty="0"/>
          </a:p>
        </p:txBody>
      </p:sp>
      <p:sp>
        <p:nvSpPr>
          <p:cNvPr id="9" name="Content Placeholder 8">
            <a:extLst>
              <a:ext uri="{FF2B5EF4-FFF2-40B4-BE49-F238E27FC236}">
                <a16:creationId xmlns:a16="http://schemas.microsoft.com/office/drawing/2014/main" id="{A485C0ED-236E-E168-ACAD-F5E05F574B33}"/>
              </a:ext>
            </a:extLst>
          </p:cNvPr>
          <p:cNvSpPr>
            <a:spLocks noGrp="1"/>
          </p:cNvSpPr>
          <p:nvPr>
            <p:ph sz="half" idx="1"/>
          </p:nvPr>
        </p:nvSpPr>
        <p:spPr/>
        <p:txBody>
          <a:bodyPr>
            <a:normAutofit fontScale="77500" lnSpcReduction="20000"/>
          </a:bodyPr>
          <a:lstStyle/>
          <a:p>
            <a:pPr marL="0" indent="0">
              <a:lnSpc>
                <a:spcPct val="120000"/>
              </a:lnSpc>
              <a:buNone/>
            </a:pPr>
            <a:r>
              <a:rPr lang="en-GB" b="1" dirty="0">
                <a:solidFill>
                  <a:schemeClr val="tx1"/>
                </a:solidFill>
              </a:rPr>
              <a:t>Reducing homelessness</a:t>
            </a:r>
            <a:endParaRPr lang="en-US" dirty="0">
              <a:solidFill>
                <a:schemeClr val="tx1"/>
              </a:solidFill>
            </a:endParaRPr>
          </a:p>
          <a:p>
            <a:pPr marL="0" indent="0">
              <a:lnSpc>
                <a:spcPct val="120000"/>
              </a:lnSpc>
              <a:buNone/>
            </a:pPr>
            <a:r>
              <a:rPr lang="en-US" dirty="0">
                <a:solidFill>
                  <a:schemeClr val="tx1"/>
                </a:solidFill>
              </a:rPr>
              <a:t>Wakefield have been working as a partnership to prevent eviction and potential homelessness</a:t>
            </a:r>
          </a:p>
          <a:p>
            <a:pPr marL="0" indent="0">
              <a:lnSpc>
                <a:spcPct val="120000"/>
              </a:lnSpc>
              <a:buNone/>
            </a:pPr>
            <a:r>
              <a:rPr lang="en-US" dirty="0">
                <a:solidFill>
                  <a:schemeClr val="tx1"/>
                </a:solidFill>
              </a:rPr>
              <a:t>Mental health navigators take referrals from Wakefield District Housing  Debt Team, housing officers and community safety officers on problems like hoarding, poor tenancy management and anti-social </a:t>
            </a:r>
            <a:r>
              <a:rPr lang="en-US" dirty="0" err="1">
                <a:solidFill>
                  <a:schemeClr val="tx1"/>
                </a:solidFill>
              </a:rPr>
              <a:t>behaviour</a:t>
            </a:r>
            <a:r>
              <a:rPr lang="en-US" dirty="0">
                <a:solidFill>
                  <a:schemeClr val="tx1"/>
                </a:solidFill>
              </a:rPr>
              <a:t>. </a:t>
            </a:r>
          </a:p>
          <a:p>
            <a:pPr marL="0" indent="0">
              <a:lnSpc>
                <a:spcPct val="120000"/>
              </a:lnSpc>
              <a:buNone/>
            </a:pPr>
            <a:r>
              <a:rPr lang="en-US" dirty="0">
                <a:solidFill>
                  <a:schemeClr val="tx1"/>
                </a:solidFill>
              </a:rPr>
              <a:t>The team engaged with over 150 clients and the wellbeing caseworkers carried out over 400 interactions yielding a social return of £1.1 million.</a:t>
            </a:r>
            <a:endParaRPr lang="en-GB" b="1" dirty="0">
              <a:solidFill>
                <a:schemeClr val="tx1"/>
              </a:solidFill>
            </a:endParaRPr>
          </a:p>
          <a:p>
            <a:pPr>
              <a:lnSpc>
                <a:spcPct val="120000"/>
              </a:lnSpc>
            </a:pPr>
            <a:endParaRPr lang="en-GB" dirty="0"/>
          </a:p>
        </p:txBody>
      </p:sp>
      <p:graphicFrame>
        <p:nvGraphicFramePr>
          <p:cNvPr id="14" name="Chart 13">
            <a:extLst>
              <a:ext uri="{FF2B5EF4-FFF2-40B4-BE49-F238E27FC236}">
                <a16:creationId xmlns:a16="http://schemas.microsoft.com/office/drawing/2014/main" id="{E60B670F-E4A6-B611-F045-2DAA0484D5E0}"/>
              </a:ext>
            </a:extLst>
          </p:cNvPr>
          <p:cNvGraphicFramePr>
            <a:graphicFrameLocks/>
          </p:cNvGraphicFramePr>
          <p:nvPr/>
        </p:nvGraphicFramePr>
        <p:xfrm>
          <a:off x="7673788" y="2448551"/>
          <a:ext cx="4518212" cy="4050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450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HEU">
      <a:dk1>
        <a:srgbClr val="282828"/>
      </a:dk1>
      <a:lt1>
        <a:srgbClr val="FFFFFF"/>
      </a:lt1>
      <a:dk2>
        <a:srgbClr val="3B3B3A"/>
      </a:dk2>
      <a:lt2>
        <a:srgbClr val="FFFFFF"/>
      </a:lt2>
      <a:accent1>
        <a:srgbClr val="002F86"/>
      </a:accent1>
      <a:accent2>
        <a:srgbClr val="005EB8"/>
      </a:accent2>
      <a:accent3>
        <a:srgbClr val="41B6E5"/>
      </a:accent3>
      <a:accent4>
        <a:srgbClr val="00A399"/>
      </a:accent4>
      <a:accent5>
        <a:srgbClr val="FFFFFF"/>
      </a:accent5>
      <a:accent6>
        <a:srgbClr val="FFFFFF"/>
      </a:accent6>
      <a:hlink>
        <a:srgbClr val="005EB8"/>
      </a:hlink>
      <a:folHlink>
        <a:srgbClr val="A91A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HEU PPT Template" id="{C05BEA11-E5F6-45EB-BBCA-DFA631ED7CEB}" vid="{D9884B4B-CA31-4E94-8102-19667436533C}"/>
    </a:ext>
  </a:extLst>
</a:theme>
</file>

<file path=ppt/theme/theme2.xml><?xml version="1.0" encoding="utf-8"?>
<a:theme xmlns:a="http://schemas.openxmlformats.org/drawingml/2006/main" name="1_Office Theme">
  <a:themeElements>
    <a:clrScheme name="HEU">
      <a:dk1>
        <a:srgbClr val="3C3C3B"/>
      </a:dk1>
      <a:lt1>
        <a:srgbClr val="FFFFFF"/>
      </a:lt1>
      <a:dk2>
        <a:srgbClr val="44546A"/>
      </a:dk2>
      <a:lt2>
        <a:srgbClr val="E7E6E6"/>
      </a:lt2>
      <a:accent1>
        <a:srgbClr val="002F86"/>
      </a:accent1>
      <a:accent2>
        <a:srgbClr val="005EB8"/>
      </a:accent2>
      <a:accent3>
        <a:srgbClr val="659ED5"/>
      </a:accent3>
      <a:accent4>
        <a:srgbClr val="41B6E5"/>
      </a:accent4>
      <a:accent5>
        <a:srgbClr val="00A399"/>
      </a:accent5>
      <a:accent6>
        <a:srgbClr val="7586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HEU">
      <a:dk1>
        <a:srgbClr val="282828"/>
      </a:dk1>
      <a:lt1>
        <a:srgbClr val="FFFFFF"/>
      </a:lt1>
      <a:dk2>
        <a:srgbClr val="3B3B3A"/>
      </a:dk2>
      <a:lt2>
        <a:srgbClr val="FFFFFF"/>
      </a:lt2>
      <a:accent1>
        <a:srgbClr val="002F86"/>
      </a:accent1>
      <a:accent2>
        <a:srgbClr val="005EB8"/>
      </a:accent2>
      <a:accent3>
        <a:srgbClr val="41B6E5"/>
      </a:accent3>
      <a:accent4>
        <a:srgbClr val="00A399"/>
      </a:accent4>
      <a:accent5>
        <a:srgbClr val="FFFFFF"/>
      </a:accent5>
      <a:accent6>
        <a:srgbClr val="FFFFFF"/>
      </a:accent6>
      <a:hlink>
        <a:srgbClr val="005EB8"/>
      </a:hlink>
      <a:folHlink>
        <a:srgbClr val="A91A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HEU">
      <a:dk1>
        <a:srgbClr val="282828"/>
      </a:dk1>
      <a:lt1>
        <a:srgbClr val="FFFFFF"/>
      </a:lt1>
      <a:dk2>
        <a:srgbClr val="3B3B3A"/>
      </a:dk2>
      <a:lt2>
        <a:srgbClr val="FFFFFF"/>
      </a:lt2>
      <a:accent1>
        <a:srgbClr val="002F86"/>
      </a:accent1>
      <a:accent2>
        <a:srgbClr val="005EB8"/>
      </a:accent2>
      <a:accent3>
        <a:srgbClr val="41B6E5"/>
      </a:accent3>
      <a:accent4>
        <a:srgbClr val="00A399"/>
      </a:accent4>
      <a:accent5>
        <a:srgbClr val="FFFFFF"/>
      </a:accent5>
      <a:accent6>
        <a:srgbClr val="FFFFFF"/>
      </a:accent6>
      <a:hlink>
        <a:srgbClr val="005EB8"/>
      </a:hlink>
      <a:folHlink>
        <a:srgbClr val="A91A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12308</TotalTime>
  <Words>3932</Words>
  <Application>Microsoft Macintosh PowerPoint</Application>
  <PresentationFormat>Widescreen</PresentationFormat>
  <Paragraphs>479</Paragraphs>
  <Slides>37</Slides>
  <Notes>22</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47" baseType="lpstr">
      <vt:lpstr>Arial</vt:lpstr>
      <vt:lpstr>Calibri</vt:lpstr>
      <vt:lpstr>Calibri Light</vt:lpstr>
      <vt:lpstr>Helvetica</vt:lpstr>
      <vt:lpstr>Office Theme</vt:lpstr>
      <vt:lpstr>1_Office Theme</vt:lpstr>
      <vt:lpstr>2_Office Theme</vt:lpstr>
      <vt:lpstr>3_Office Theme</vt:lpstr>
      <vt:lpstr>4_Office Theme</vt:lpstr>
      <vt:lpstr>think-cell Slide</vt:lpstr>
      <vt:lpstr>How allocative value can identify the most effective ways for ICSs to use their resources</vt:lpstr>
      <vt:lpstr>From focussing on illness to promoting health</vt:lpstr>
      <vt:lpstr>PowerPoint Presentation</vt:lpstr>
      <vt:lpstr>Wider determinants </vt:lpstr>
      <vt:lpstr>Life expectancy </vt:lpstr>
      <vt:lpstr>PowerPoint Presentation</vt:lpstr>
      <vt:lpstr>Beware of medicalisation</vt:lpstr>
      <vt:lpstr>PowerPoint Presentation</vt:lpstr>
      <vt:lpstr>Improving social and economic factors: Wakefield</vt:lpstr>
      <vt:lpstr>Improving the physical environment: London</vt:lpstr>
      <vt:lpstr>Improving the physical environment: North East</vt:lpstr>
      <vt:lpstr>Delivering on the promise of systems</vt:lpstr>
      <vt:lpstr>PowerPoint Presentation</vt:lpstr>
      <vt:lpstr>PowerPoint Presentation</vt:lpstr>
      <vt:lpstr>PowerPoint Presentation</vt:lpstr>
      <vt:lpstr>Resetting our approach to finance to embed change</vt:lpstr>
      <vt:lpstr>Allocative efficiency</vt:lpstr>
      <vt:lpstr>What is Socio-Technical Allocation of Resources?</vt:lpstr>
      <vt:lpstr>The STAR process</vt:lpstr>
      <vt:lpstr>Why STAR?</vt:lpstr>
      <vt:lpstr>‘Socio’ bit</vt:lpstr>
      <vt:lpstr>‘Technical’ bit</vt:lpstr>
      <vt:lpstr>An example of the STAR outputs from the falls pathway</vt:lpstr>
      <vt:lpstr>How can STAR support the improvement of a pathway?</vt:lpstr>
      <vt:lpstr>Meanwhile in the real world…</vt:lpstr>
      <vt:lpstr>PowerPoint Presentation</vt:lpstr>
      <vt:lpstr>PowerPoint Presentation</vt:lpstr>
      <vt:lpstr>Process</vt:lpstr>
      <vt:lpstr>PowerPoint Presentation</vt:lpstr>
      <vt:lpstr>Recommendations</vt:lpstr>
      <vt:lpstr>Process</vt:lpstr>
      <vt:lpstr>PowerPoint Presentation</vt:lpstr>
      <vt:lpstr>Recommendations</vt:lpstr>
      <vt:lpstr>Process</vt:lpstr>
      <vt:lpstr>PowerPoint Presentation</vt:lpstr>
      <vt:lpstr>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Andrzei Orlowski (Health Economics Unit, hosted by MLCSU)</cp:lastModifiedBy>
  <cp:revision>82</cp:revision>
  <dcterms:created xsi:type="dcterms:W3CDTF">2020-10-19T15:06:22Z</dcterms:created>
  <dcterms:modified xsi:type="dcterms:W3CDTF">2023-06-27T18:18:40Z</dcterms:modified>
</cp:coreProperties>
</file>